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338" r:id="rId2"/>
    <p:sldId id="339" r:id="rId3"/>
    <p:sldId id="334" r:id="rId4"/>
    <p:sldId id="257" r:id="rId5"/>
    <p:sldId id="259" r:id="rId6"/>
    <p:sldId id="265" r:id="rId7"/>
    <p:sldId id="344" r:id="rId8"/>
    <p:sldId id="282" r:id="rId9"/>
    <p:sldId id="283" r:id="rId10"/>
    <p:sldId id="284" r:id="rId11"/>
    <p:sldId id="285" r:id="rId12"/>
    <p:sldId id="345" r:id="rId13"/>
    <p:sldId id="281" r:id="rId14"/>
    <p:sldId id="306" r:id="rId15"/>
    <p:sldId id="346" r:id="rId16"/>
    <p:sldId id="288" r:id="rId17"/>
    <p:sldId id="290" r:id="rId18"/>
    <p:sldId id="291" r:id="rId19"/>
    <p:sldId id="293" r:id="rId20"/>
    <p:sldId id="311" r:id="rId21"/>
    <p:sldId id="312" r:id="rId22"/>
    <p:sldId id="358" r:id="rId23"/>
    <p:sldId id="316" r:id="rId24"/>
    <p:sldId id="335" r:id="rId25"/>
    <p:sldId id="308" r:id="rId26"/>
    <p:sldId id="317" r:id="rId27"/>
    <p:sldId id="318" r:id="rId28"/>
    <p:sldId id="325" r:id="rId29"/>
    <p:sldId id="326" r:id="rId30"/>
    <p:sldId id="319" r:id="rId31"/>
    <p:sldId id="322" r:id="rId32"/>
    <p:sldId id="348" r:id="rId33"/>
    <p:sldId id="349" r:id="rId34"/>
    <p:sldId id="356" r:id="rId35"/>
    <p:sldId id="355" r:id="rId36"/>
    <p:sldId id="354" r:id="rId37"/>
    <p:sldId id="350" r:id="rId38"/>
    <p:sldId id="351" r:id="rId39"/>
    <p:sldId id="352" r:id="rId40"/>
    <p:sldId id="353" r:id="rId41"/>
    <p:sldId id="359" r:id="rId42"/>
    <p:sldId id="273" r:id="rId43"/>
    <p:sldId id="274" r:id="rId44"/>
    <p:sldId id="269" r:id="rId45"/>
    <p:sldId id="307" r:id="rId46"/>
    <p:sldId id="342" r:id="rId47"/>
    <p:sldId id="357" r:id="rId48"/>
    <p:sldId id="33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BFF"/>
    <a:srgbClr val="006EC8"/>
    <a:srgbClr val="2D50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A99BB-DFB4-4B51-91D5-140B6FEA39E2}" type="doc">
      <dgm:prSet loTypeId="urn:microsoft.com/office/officeart/2005/8/layout/hList2" loCatId="list" qsTypeId="urn:microsoft.com/office/officeart/2005/8/quickstyle/simple1" qsCatId="simple" csTypeId="urn:microsoft.com/office/officeart/2005/8/colors/colorful2" csCatId="colorful" phldr="1"/>
      <dgm:spPr/>
      <dgm:t>
        <a:bodyPr/>
        <a:lstStyle/>
        <a:p>
          <a:endParaRPr lang="en-US"/>
        </a:p>
      </dgm:t>
    </dgm:pt>
    <dgm:pt modelId="{E6A31C87-B84D-4FAE-BFC4-3DD238E5FA35}">
      <dgm:prSet phldrT="[Text]" phldr="1"/>
      <dgm:spPr/>
      <dgm:t>
        <a:bodyPr/>
        <a:lstStyle/>
        <a:p>
          <a:endParaRPr lang="en-US"/>
        </a:p>
      </dgm:t>
    </dgm:pt>
    <dgm:pt modelId="{FD34702C-D404-473A-9A14-44A00B36E681}" type="parTrans" cxnId="{2D4EF623-7422-4220-A3F6-7A1AEA20F921}">
      <dgm:prSet/>
      <dgm:spPr/>
      <dgm:t>
        <a:bodyPr/>
        <a:lstStyle/>
        <a:p>
          <a:endParaRPr lang="en-US"/>
        </a:p>
      </dgm:t>
    </dgm:pt>
    <dgm:pt modelId="{204E7FC1-F64E-48ED-9C7F-B65ADBF0C0B2}" type="sibTrans" cxnId="{2D4EF623-7422-4220-A3F6-7A1AEA20F921}">
      <dgm:prSet/>
      <dgm:spPr/>
      <dgm:t>
        <a:bodyPr/>
        <a:lstStyle/>
        <a:p>
          <a:endParaRPr lang="en-US"/>
        </a:p>
      </dgm:t>
    </dgm:pt>
    <dgm:pt modelId="{AEC6089D-E525-4148-B7EC-BFCDB2DD8552}">
      <dgm:prSet phldrT="[Text]" custT="1"/>
      <dgm:spPr/>
      <dgm:t>
        <a:bodyPr/>
        <a:lstStyle/>
        <a:p>
          <a:pPr>
            <a:lnSpc>
              <a:spcPct val="150000"/>
            </a:lnSpc>
          </a:pPr>
          <a:r>
            <a:rPr lang="en-US" sz="1800" b="1" dirty="0" smtClean="0">
              <a:latin typeface="Times New Roman" pitchFamily="18" charset="0"/>
              <a:cs typeface="Times New Roman" pitchFamily="18" charset="0"/>
            </a:rPr>
            <a:t>Capturing student time and attention</a:t>
          </a:r>
          <a:endParaRPr lang="en-US" sz="1800" b="1" dirty="0">
            <a:latin typeface="Times New Roman" pitchFamily="18" charset="0"/>
            <a:cs typeface="Times New Roman" pitchFamily="18" charset="0"/>
          </a:endParaRPr>
        </a:p>
      </dgm:t>
    </dgm:pt>
    <dgm:pt modelId="{847A6D43-0868-4867-823B-D58F3628D841}" type="parTrans" cxnId="{77C9E1B1-0A00-47BC-804F-04128AAAAB0D}">
      <dgm:prSet/>
      <dgm:spPr/>
      <dgm:t>
        <a:bodyPr/>
        <a:lstStyle/>
        <a:p>
          <a:endParaRPr lang="en-US"/>
        </a:p>
      </dgm:t>
    </dgm:pt>
    <dgm:pt modelId="{0BB8DECA-09CB-4A49-93B7-DC26EA58C182}" type="sibTrans" cxnId="{77C9E1B1-0A00-47BC-804F-04128AAAAB0D}">
      <dgm:prSet/>
      <dgm:spPr/>
      <dgm:t>
        <a:bodyPr/>
        <a:lstStyle/>
        <a:p>
          <a:endParaRPr lang="en-US"/>
        </a:p>
      </dgm:t>
    </dgm:pt>
    <dgm:pt modelId="{A37CA320-6861-4FB5-AF3B-B84F5E73206A}">
      <dgm:prSet phldrT="[Text]" custT="1"/>
      <dgm:spPr/>
      <dgm:t>
        <a:bodyPr/>
        <a:lstStyle/>
        <a:p>
          <a:pPr>
            <a:lnSpc>
              <a:spcPct val="150000"/>
            </a:lnSpc>
          </a:pPr>
          <a:r>
            <a:rPr lang="en-US" sz="1800" b="1" dirty="0" smtClean="0">
              <a:latin typeface="Times New Roman" pitchFamily="18" charset="0"/>
              <a:cs typeface="Times New Roman" pitchFamily="18" charset="0"/>
            </a:rPr>
            <a:t>Generating learning activity</a:t>
          </a:r>
          <a:endParaRPr lang="en-US" sz="1800" b="1" dirty="0">
            <a:latin typeface="Times New Roman" pitchFamily="18" charset="0"/>
            <a:cs typeface="Times New Roman" pitchFamily="18" charset="0"/>
          </a:endParaRPr>
        </a:p>
      </dgm:t>
    </dgm:pt>
    <dgm:pt modelId="{E914C184-934D-41CA-BF0B-FB8E54DDCFF4}" type="parTrans" cxnId="{0D6367AE-3F4F-43AE-B063-52680FABE8D0}">
      <dgm:prSet/>
      <dgm:spPr/>
      <dgm:t>
        <a:bodyPr/>
        <a:lstStyle/>
        <a:p>
          <a:endParaRPr lang="en-US"/>
        </a:p>
      </dgm:t>
    </dgm:pt>
    <dgm:pt modelId="{7F3CFC50-1D37-47A6-9903-C63A41AB954A}" type="sibTrans" cxnId="{0D6367AE-3F4F-43AE-B063-52680FABE8D0}">
      <dgm:prSet/>
      <dgm:spPr/>
      <dgm:t>
        <a:bodyPr/>
        <a:lstStyle/>
        <a:p>
          <a:endParaRPr lang="en-US"/>
        </a:p>
      </dgm:t>
    </dgm:pt>
    <dgm:pt modelId="{019EA238-7AAE-4FB7-BF0F-234EABFBE321}">
      <dgm:prSet phldrT="[Text]" phldr="1"/>
      <dgm:spPr/>
      <dgm:t>
        <a:bodyPr/>
        <a:lstStyle/>
        <a:p>
          <a:endParaRPr lang="en-US"/>
        </a:p>
      </dgm:t>
    </dgm:pt>
    <dgm:pt modelId="{E9A26705-F3C2-48BC-88D1-9C9A9D49DEEB}" type="parTrans" cxnId="{F20519AB-D4D2-4368-8A97-33028B392633}">
      <dgm:prSet/>
      <dgm:spPr/>
      <dgm:t>
        <a:bodyPr/>
        <a:lstStyle/>
        <a:p>
          <a:endParaRPr lang="en-US"/>
        </a:p>
      </dgm:t>
    </dgm:pt>
    <dgm:pt modelId="{D0ABBC49-3D41-4309-84F9-06A182A5CD51}" type="sibTrans" cxnId="{F20519AB-D4D2-4368-8A97-33028B392633}">
      <dgm:prSet/>
      <dgm:spPr/>
      <dgm:t>
        <a:bodyPr/>
        <a:lstStyle/>
        <a:p>
          <a:endParaRPr lang="en-US"/>
        </a:p>
      </dgm:t>
    </dgm:pt>
    <dgm:pt modelId="{CDF3F25B-A6DD-4757-9A31-0F8FB9643E25}">
      <dgm:prSet phldrT="[Text]" custT="1"/>
      <dgm:spPr>
        <a:solidFill>
          <a:schemeClr val="accent6">
            <a:lumMod val="20000"/>
            <a:lumOff val="80000"/>
          </a:schemeClr>
        </a:solidFill>
      </dgm:spPr>
      <dgm:t>
        <a:bodyPr/>
        <a:lstStyle/>
        <a:p>
          <a:pPr algn="just">
            <a:lnSpc>
              <a:spcPct val="150000"/>
            </a:lnSpc>
          </a:pPr>
          <a:r>
            <a:rPr lang="en-US" sz="2000" b="1" dirty="0" smtClean="0">
              <a:solidFill>
                <a:srgbClr val="C00000"/>
              </a:solidFill>
              <a:latin typeface="Times New Roman" pitchFamily="18" charset="0"/>
              <a:cs typeface="Times New Roman" pitchFamily="18" charset="0"/>
            </a:rPr>
            <a:t>providing timely feedback </a:t>
          </a:r>
          <a:endParaRPr lang="en-US" sz="2000" b="1" dirty="0">
            <a:solidFill>
              <a:srgbClr val="C00000"/>
            </a:solidFill>
            <a:latin typeface="Times New Roman" pitchFamily="18" charset="0"/>
            <a:cs typeface="Times New Roman" pitchFamily="18" charset="0"/>
          </a:endParaRPr>
        </a:p>
      </dgm:t>
    </dgm:pt>
    <dgm:pt modelId="{1B797B2E-96D1-43C5-8A0D-F8ACDBBD1F90}" type="parTrans" cxnId="{2FC71927-F630-4637-A35F-B11A4B664769}">
      <dgm:prSet/>
      <dgm:spPr/>
      <dgm:t>
        <a:bodyPr/>
        <a:lstStyle/>
        <a:p>
          <a:endParaRPr lang="en-US"/>
        </a:p>
      </dgm:t>
    </dgm:pt>
    <dgm:pt modelId="{812A6DF7-E62E-4D0E-89E9-34E59867EF24}" type="sibTrans" cxnId="{2FC71927-F630-4637-A35F-B11A4B664769}">
      <dgm:prSet/>
      <dgm:spPr/>
      <dgm:t>
        <a:bodyPr/>
        <a:lstStyle/>
        <a:p>
          <a:endParaRPr lang="en-US"/>
        </a:p>
      </dgm:t>
    </dgm:pt>
    <dgm:pt modelId="{AD465E93-D2C8-461F-8778-5E0D21D6E26D}">
      <dgm:prSet phldrT="[Text]" custT="1"/>
      <dgm:spPr>
        <a:solidFill>
          <a:schemeClr val="accent6">
            <a:lumMod val="20000"/>
            <a:lumOff val="80000"/>
          </a:schemeClr>
        </a:solidFill>
      </dgm:spPr>
      <dgm:t>
        <a:bodyPr/>
        <a:lstStyle/>
        <a:p>
          <a:pPr algn="l">
            <a:lnSpc>
              <a:spcPct val="150000"/>
            </a:lnSpc>
          </a:pPr>
          <a:r>
            <a:rPr lang="en-US" sz="2000" b="1" dirty="0" smtClean="0">
              <a:solidFill>
                <a:srgbClr val="C00000"/>
              </a:solidFill>
              <a:latin typeface="Times New Roman" pitchFamily="18" charset="0"/>
              <a:cs typeface="Times New Roman" pitchFamily="18" charset="0"/>
            </a:rPr>
            <a:t>Helping students to </a:t>
          </a:r>
          <a:r>
            <a:rPr lang="en-US" sz="2000" b="1" dirty="0" err="1" smtClean="0">
              <a:solidFill>
                <a:srgbClr val="C00000"/>
              </a:solidFill>
              <a:latin typeface="Times New Roman" pitchFamily="18" charset="0"/>
              <a:cs typeface="Times New Roman" pitchFamily="18" charset="0"/>
            </a:rPr>
            <a:t>internalise</a:t>
          </a:r>
          <a:r>
            <a:rPr lang="en-US" sz="2000" b="1" dirty="0" smtClean="0">
              <a:solidFill>
                <a:srgbClr val="C00000"/>
              </a:solidFill>
              <a:latin typeface="Times New Roman" pitchFamily="18" charset="0"/>
              <a:cs typeface="Times New Roman" pitchFamily="18" charset="0"/>
            </a:rPr>
            <a:t> the discipline’s standards and notions of equality</a:t>
          </a:r>
          <a:endParaRPr lang="en-US" sz="2000" b="1" dirty="0">
            <a:solidFill>
              <a:srgbClr val="C00000"/>
            </a:solidFill>
            <a:latin typeface="Times New Roman" pitchFamily="18" charset="0"/>
            <a:cs typeface="Times New Roman" pitchFamily="18" charset="0"/>
          </a:endParaRPr>
        </a:p>
      </dgm:t>
    </dgm:pt>
    <dgm:pt modelId="{B6B32853-7B73-40AC-A7D5-F2DDB2A57676}" type="parTrans" cxnId="{98977E61-DEF7-4B1D-912E-1C47ABC64F92}">
      <dgm:prSet/>
      <dgm:spPr/>
      <dgm:t>
        <a:bodyPr/>
        <a:lstStyle/>
        <a:p>
          <a:endParaRPr lang="en-US"/>
        </a:p>
      </dgm:t>
    </dgm:pt>
    <dgm:pt modelId="{27B877A5-73CF-4E20-8FCE-4782E2256070}" type="sibTrans" cxnId="{98977E61-DEF7-4B1D-912E-1C47ABC64F92}">
      <dgm:prSet/>
      <dgm:spPr/>
      <dgm:t>
        <a:bodyPr/>
        <a:lstStyle/>
        <a:p>
          <a:endParaRPr lang="en-US"/>
        </a:p>
      </dgm:t>
    </dgm:pt>
    <dgm:pt modelId="{ECF442DB-F08D-41FC-A1F6-346E3AC61862}">
      <dgm:prSet phldrT="[Text]" phldr="1"/>
      <dgm:spPr/>
      <dgm:t>
        <a:bodyPr/>
        <a:lstStyle/>
        <a:p>
          <a:endParaRPr lang="en-US" dirty="0"/>
        </a:p>
      </dgm:t>
    </dgm:pt>
    <dgm:pt modelId="{082A038D-DFA6-4459-A6A6-F74ED20EA841}" type="parTrans" cxnId="{65E92BC8-CF3F-44A8-A461-D9139D7F22E7}">
      <dgm:prSet/>
      <dgm:spPr/>
      <dgm:t>
        <a:bodyPr/>
        <a:lstStyle/>
        <a:p>
          <a:endParaRPr lang="en-US"/>
        </a:p>
      </dgm:t>
    </dgm:pt>
    <dgm:pt modelId="{6B111C85-88F3-433D-B381-F70D09606459}" type="sibTrans" cxnId="{65E92BC8-CF3F-44A8-A461-D9139D7F22E7}">
      <dgm:prSet/>
      <dgm:spPr/>
      <dgm:t>
        <a:bodyPr/>
        <a:lstStyle/>
        <a:p>
          <a:endParaRPr lang="en-US"/>
        </a:p>
      </dgm:t>
    </dgm:pt>
    <dgm:pt modelId="{F59C4FE2-7A6B-4D65-968E-A1F1E221E814}">
      <dgm:prSet phldrT="[Text]" custT="1"/>
      <dgm:spPr/>
      <dgm:t>
        <a:bodyPr/>
        <a:lstStyle/>
        <a:p>
          <a:pPr algn="l">
            <a:lnSpc>
              <a:spcPct val="150000"/>
            </a:lnSpc>
          </a:pPr>
          <a:r>
            <a:rPr lang="en-US" sz="2000" b="1" dirty="0" smtClean="0">
              <a:solidFill>
                <a:srgbClr val="2D50E3"/>
              </a:solidFill>
              <a:latin typeface="Times New Roman" pitchFamily="18" charset="0"/>
              <a:cs typeface="Times New Roman" pitchFamily="18" charset="0"/>
            </a:rPr>
            <a:t>Generating marks or grades</a:t>
          </a:r>
          <a:endParaRPr lang="en-US" sz="2000" b="1" dirty="0">
            <a:solidFill>
              <a:srgbClr val="2D50E3"/>
            </a:solidFill>
            <a:latin typeface="Times New Roman" pitchFamily="18" charset="0"/>
            <a:cs typeface="Times New Roman" pitchFamily="18" charset="0"/>
          </a:endParaRPr>
        </a:p>
      </dgm:t>
    </dgm:pt>
    <dgm:pt modelId="{276CF3E6-6BC0-4512-970A-154FA722B943}" type="parTrans" cxnId="{64B9B388-2911-498E-8068-B2E4BA596158}">
      <dgm:prSet/>
      <dgm:spPr/>
      <dgm:t>
        <a:bodyPr/>
        <a:lstStyle/>
        <a:p>
          <a:endParaRPr lang="en-US"/>
        </a:p>
      </dgm:t>
    </dgm:pt>
    <dgm:pt modelId="{1F63FCD2-5FC6-4DC5-883C-DABA93934CC0}" type="sibTrans" cxnId="{64B9B388-2911-498E-8068-B2E4BA596158}">
      <dgm:prSet/>
      <dgm:spPr/>
      <dgm:t>
        <a:bodyPr/>
        <a:lstStyle/>
        <a:p>
          <a:endParaRPr lang="en-US"/>
        </a:p>
      </dgm:t>
    </dgm:pt>
    <dgm:pt modelId="{ACDFA146-5A4F-4D51-A3B9-20C1CDC7E307}">
      <dgm:prSet phldrT="[Text]" custT="1"/>
      <dgm:spPr/>
      <dgm:t>
        <a:bodyPr/>
        <a:lstStyle/>
        <a:p>
          <a:pPr algn="l">
            <a:lnSpc>
              <a:spcPct val="150000"/>
            </a:lnSpc>
          </a:pPr>
          <a:r>
            <a:rPr lang="en-US" sz="2000" b="1" dirty="0" smtClean="0">
              <a:solidFill>
                <a:srgbClr val="2D50E3"/>
              </a:solidFill>
              <a:latin typeface="Times New Roman" pitchFamily="18" charset="0"/>
              <a:cs typeface="Times New Roman" pitchFamily="18" charset="0"/>
            </a:rPr>
            <a:t>Providing evidence</a:t>
          </a:r>
          <a:endParaRPr lang="en-US" sz="2000" b="1" dirty="0">
            <a:solidFill>
              <a:srgbClr val="2D50E3"/>
            </a:solidFill>
            <a:latin typeface="Times New Roman" pitchFamily="18" charset="0"/>
            <a:cs typeface="Times New Roman" pitchFamily="18" charset="0"/>
          </a:endParaRPr>
        </a:p>
      </dgm:t>
    </dgm:pt>
    <dgm:pt modelId="{C313CD8A-1E92-46B1-8935-98C0A6B60A99}" type="parTrans" cxnId="{02C0C625-6D1A-4B06-82C4-970AE6EA78D9}">
      <dgm:prSet/>
      <dgm:spPr/>
      <dgm:t>
        <a:bodyPr/>
        <a:lstStyle/>
        <a:p>
          <a:endParaRPr lang="en-US"/>
        </a:p>
      </dgm:t>
    </dgm:pt>
    <dgm:pt modelId="{3759376C-A57A-4C8B-874C-9218011484A8}" type="sibTrans" cxnId="{02C0C625-6D1A-4B06-82C4-970AE6EA78D9}">
      <dgm:prSet/>
      <dgm:spPr/>
      <dgm:t>
        <a:bodyPr/>
        <a:lstStyle/>
        <a:p>
          <a:endParaRPr lang="en-US"/>
        </a:p>
      </dgm:t>
    </dgm:pt>
    <dgm:pt modelId="{7AEECF02-B98D-4109-BAFF-7E7E23046C26}" type="pres">
      <dgm:prSet presAssocID="{716A99BB-DFB4-4B51-91D5-140B6FEA39E2}" presName="linearFlow" presStyleCnt="0">
        <dgm:presLayoutVars>
          <dgm:dir/>
          <dgm:animLvl val="lvl"/>
          <dgm:resizeHandles/>
        </dgm:presLayoutVars>
      </dgm:prSet>
      <dgm:spPr/>
      <dgm:t>
        <a:bodyPr/>
        <a:lstStyle/>
        <a:p>
          <a:endParaRPr lang="en-US"/>
        </a:p>
      </dgm:t>
    </dgm:pt>
    <dgm:pt modelId="{52A0F2E1-8C1B-4479-A586-2A37FF439B79}" type="pres">
      <dgm:prSet presAssocID="{E6A31C87-B84D-4FAE-BFC4-3DD238E5FA35}" presName="compositeNode" presStyleCnt="0">
        <dgm:presLayoutVars>
          <dgm:bulletEnabled val="1"/>
        </dgm:presLayoutVars>
      </dgm:prSet>
      <dgm:spPr/>
    </dgm:pt>
    <dgm:pt modelId="{D55653EB-6B27-4363-AC37-E9A340521F66}" type="pres">
      <dgm:prSet presAssocID="{E6A31C87-B84D-4FAE-BFC4-3DD238E5FA35}" presName="image" presStyleLbl="fgImgPlace1" presStyleIdx="0" presStyleCnt="3" custLinFactNeighborX="4452" custLinFactNeighborY="-70649"/>
      <dgm:spPr>
        <a:blipFill rotWithShape="0">
          <a:blip xmlns:r="http://schemas.openxmlformats.org/officeDocument/2006/relationships" r:embed="rId1"/>
          <a:stretch>
            <a:fillRect/>
          </a:stretch>
        </a:blipFill>
        <a:ln>
          <a:noFill/>
        </a:ln>
      </dgm:spPr>
    </dgm:pt>
    <dgm:pt modelId="{508F7EC1-F637-4E63-B757-05EF05A6EA0C}" type="pres">
      <dgm:prSet presAssocID="{E6A31C87-B84D-4FAE-BFC4-3DD238E5FA35}" presName="childNode" presStyleLbl="node1" presStyleIdx="0" presStyleCnt="3" custScaleX="146263" custLinFactNeighborX="-3501" custLinFactNeighborY="2495">
        <dgm:presLayoutVars>
          <dgm:bulletEnabled val="1"/>
        </dgm:presLayoutVars>
      </dgm:prSet>
      <dgm:spPr/>
      <dgm:t>
        <a:bodyPr/>
        <a:lstStyle/>
        <a:p>
          <a:endParaRPr lang="en-US"/>
        </a:p>
      </dgm:t>
    </dgm:pt>
    <dgm:pt modelId="{4C8BDAE0-76D2-475D-8A28-171CD99D36BB}" type="pres">
      <dgm:prSet presAssocID="{E6A31C87-B84D-4FAE-BFC4-3DD238E5FA35}" presName="parentNode" presStyleLbl="revTx" presStyleIdx="0" presStyleCnt="3">
        <dgm:presLayoutVars>
          <dgm:chMax val="0"/>
          <dgm:bulletEnabled val="1"/>
        </dgm:presLayoutVars>
      </dgm:prSet>
      <dgm:spPr/>
      <dgm:t>
        <a:bodyPr/>
        <a:lstStyle/>
        <a:p>
          <a:endParaRPr lang="en-US"/>
        </a:p>
      </dgm:t>
    </dgm:pt>
    <dgm:pt modelId="{36589A6C-7247-425F-B2D0-F7CC52AEC504}" type="pres">
      <dgm:prSet presAssocID="{204E7FC1-F64E-48ED-9C7F-B65ADBF0C0B2}" presName="sibTrans" presStyleCnt="0"/>
      <dgm:spPr/>
    </dgm:pt>
    <dgm:pt modelId="{4A98EADB-85E6-4026-B6B5-B0594E359D21}" type="pres">
      <dgm:prSet presAssocID="{019EA238-7AAE-4FB7-BF0F-234EABFBE321}" presName="compositeNode" presStyleCnt="0">
        <dgm:presLayoutVars>
          <dgm:bulletEnabled val="1"/>
        </dgm:presLayoutVars>
      </dgm:prSet>
      <dgm:spPr/>
    </dgm:pt>
    <dgm:pt modelId="{BE5CB64C-A13B-4388-90B1-A4D8CF4934EA}" type="pres">
      <dgm:prSet presAssocID="{019EA238-7AAE-4FB7-BF0F-234EABFBE321}" presName="image" presStyleLbl="fgImgPlace1" presStyleIdx="1" presStyleCnt="3" custLinFactX="-13704" custLinFactNeighborX="-100000" custLinFactNeighborY="-96175"/>
      <dgm:spPr>
        <a:blipFill rotWithShape="0">
          <a:blip xmlns:r="http://schemas.openxmlformats.org/officeDocument/2006/relationships" r:embed="rId1"/>
          <a:stretch>
            <a:fillRect/>
          </a:stretch>
        </a:blipFill>
        <a:ln>
          <a:noFill/>
        </a:ln>
      </dgm:spPr>
    </dgm:pt>
    <dgm:pt modelId="{3816ACDD-E38A-48ED-8CB5-22388C52DD22}" type="pres">
      <dgm:prSet presAssocID="{019EA238-7AAE-4FB7-BF0F-234EABFBE321}" presName="childNode" presStyleLbl="node1" presStyleIdx="1" presStyleCnt="3" custScaleX="162908" custScaleY="101857" custLinFactNeighborX="-11612" custLinFactNeighborY="2896">
        <dgm:presLayoutVars>
          <dgm:bulletEnabled val="1"/>
        </dgm:presLayoutVars>
      </dgm:prSet>
      <dgm:spPr/>
      <dgm:t>
        <a:bodyPr/>
        <a:lstStyle/>
        <a:p>
          <a:endParaRPr lang="en-US"/>
        </a:p>
      </dgm:t>
    </dgm:pt>
    <dgm:pt modelId="{C76DD074-289C-400B-BE68-267F30125BD4}" type="pres">
      <dgm:prSet presAssocID="{019EA238-7AAE-4FB7-BF0F-234EABFBE321}" presName="parentNode" presStyleLbl="revTx" presStyleIdx="1" presStyleCnt="3">
        <dgm:presLayoutVars>
          <dgm:chMax val="0"/>
          <dgm:bulletEnabled val="1"/>
        </dgm:presLayoutVars>
      </dgm:prSet>
      <dgm:spPr/>
      <dgm:t>
        <a:bodyPr/>
        <a:lstStyle/>
        <a:p>
          <a:endParaRPr lang="en-US"/>
        </a:p>
      </dgm:t>
    </dgm:pt>
    <dgm:pt modelId="{520FC66D-704D-47BC-BD9F-788392B8FF86}" type="pres">
      <dgm:prSet presAssocID="{D0ABBC49-3D41-4309-84F9-06A182A5CD51}" presName="sibTrans" presStyleCnt="0"/>
      <dgm:spPr/>
    </dgm:pt>
    <dgm:pt modelId="{25CF43D0-D4B1-46A8-B1C9-FA746EDFC8F9}" type="pres">
      <dgm:prSet presAssocID="{ECF442DB-F08D-41FC-A1F6-346E3AC61862}" presName="compositeNode" presStyleCnt="0">
        <dgm:presLayoutVars>
          <dgm:bulletEnabled val="1"/>
        </dgm:presLayoutVars>
      </dgm:prSet>
      <dgm:spPr/>
    </dgm:pt>
    <dgm:pt modelId="{E2FEBBA4-9A51-4F8D-A1AE-5AAF2E8F7D19}" type="pres">
      <dgm:prSet presAssocID="{ECF442DB-F08D-41FC-A1F6-346E3AC61862}" presName="image" presStyleLbl="fgImgPlace1" presStyleIdx="2" presStyleCnt="3" custLinFactX="-79488" custLinFactNeighborX="-100000" custLinFactNeighborY="-69235"/>
      <dgm:spPr>
        <a:blipFill rotWithShape="0">
          <a:blip xmlns:r="http://schemas.openxmlformats.org/officeDocument/2006/relationships" r:embed="rId1"/>
          <a:stretch>
            <a:fillRect/>
          </a:stretch>
        </a:blipFill>
        <a:ln>
          <a:noFill/>
        </a:ln>
      </dgm:spPr>
    </dgm:pt>
    <dgm:pt modelId="{DCBA671D-2015-4BA9-A74A-8A6DF5944389}" type="pres">
      <dgm:prSet presAssocID="{ECF442DB-F08D-41FC-A1F6-346E3AC61862}" presName="childNode" presStyleLbl="node1" presStyleIdx="2" presStyleCnt="3" custAng="0" custScaleX="143522" custScaleY="99658" custLinFactNeighborX="-17166" custLinFactNeighborY="1601">
        <dgm:presLayoutVars>
          <dgm:bulletEnabled val="1"/>
        </dgm:presLayoutVars>
      </dgm:prSet>
      <dgm:spPr/>
      <dgm:t>
        <a:bodyPr/>
        <a:lstStyle/>
        <a:p>
          <a:endParaRPr lang="en-US"/>
        </a:p>
      </dgm:t>
    </dgm:pt>
    <dgm:pt modelId="{6B3AAF04-DCDB-42E4-8F9A-91FED469D8BD}" type="pres">
      <dgm:prSet presAssocID="{ECF442DB-F08D-41FC-A1F6-346E3AC61862}" presName="parentNode" presStyleLbl="revTx" presStyleIdx="2" presStyleCnt="3">
        <dgm:presLayoutVars>
          <dgm:chMax val="0"/>
          <dgm:bulletEnabled val="1"/>
        </dgm:presLayoutVars>
      </dgm:prSet>
      <dgm:spPr/>
      <dgm:t>
        <a:bodyPr/>
        <a:lstStyle/>
        <a:p>
          <a:endParaRPr lang="en-US"/>
        </a:p>
      </dgm:t>
    </dgm:pt>
  </dgm:ptLst>
  <dgm:cxnLst>
    <dgm:cxn modelId="{1F1031A1-312C-4BDE-9A61-EBBB541EF246}" type="presOf" srcId="{ECF442DB-F08D-41FC-A1F6-346E3AC61862}" destId="{6B3AAF04-DCDB-42E4-8F9A-91FED469D8BD}" srcOrd="0" destOrd="0" presId="urn:microsoft.com/office/officeart/2005/8/layout/hList2"/>
    <dgm:cxn modelId="{C58945AB-A1C0-41FC-967E-E9EDD9D3D065}" type="presOf" srcId="{A37CA320-6861-4FB5-AF3B-B84F5E73206A}" destId="{508F7EC1-F637-4E63-B757-05EF05A6EA0C}" srcOrd="0" destOrd="1" presId="urn:microsoft.com/office/officeart/2005/8/layout/hList2"/>
    <dgm:cxn modelId="{65E92BC8-CF3F-44A8-A461-D9139D7F22E7}" srcId="{716A99BB-DFB4-4B51-91D5-140B6FEA39E2}" destId="{ECF442DB-F08D-41FC-A1F6-346E3AC61862}" srcOrd="2" destOrd="0" parTransId="{082A038D-DFA6-4459-A6A6-F74ED20EA841}" sibTransId="{6B111C85-88F3-433D-B381-F70D09606459}"/>
    <dgm:cxn modelId="{0F6DF75A-5E39-4D61-A622-3113F3A40F07}" type="presOf" srcId="{AD465E93-D2C8-461F-8778-5E0D21D6E26D}" destId="{3816ACDD-E38A-48ED-8CB5-22388C52DD22}" srcOrd="0" destOrd="1" presId="urn:microsoft.com/office/officeart/2005/8/layout/hList2"/>
    <dgm:cxn modelId="{64B9B388-2911-498E-8068-B2E4BA596158}" srcId="{ECF442DB-F08D-41FC-A1F6-346E3AC61862}" destId="{F59C4FE2-7A6B-4D65-968E-A1F1E221E814}" srcOrd="0" destOrd="0" parTransId="{276CF3E6-6BC0-4512-970A-154FA722B943}" sibTransId="{1F63FCD2-5FC6-4DC5-883C-DABA93934CC0}"/>
    <dgm:cxn modelId="{6CA65871-4121-4377-A8C7-C4DEBFF19D68}" type="presOf" srcId="{F59C4FE2-7A6B-4D65-968E-A1F1E221E814}" destId="{DCBA671D-2015-4BA9-A74A-8A6DF5944389}" srcOrd="0" destOrd="0" presId="urn:microsoft.com/office/officeart/2005/8/layout/hList2"/>
    <dgm:cxn modelId="{02C0C625-6D1A-4B06-82C4-970AE6EA78D9}" srcId="{ECF442DB-F08D-41FC-A1F6-346E3AC61862}" destId="{ACDFA146-5A4F-4D51-A3B9-20C1CDC7E307}" srcOrd="1" destOrd="0" parTransId="{C313CD8A-1E92-46B1-8935-98C0A6B60A99}" sibTransId="{3759376C-A57A-4C8B-874C-9218011484A8}"/>
    <dgm:cxn modelId="{B3426AE6-101E-4568-8044-E15CAB99864C}" type="presOf" srcId="{E6A31C87-B84D-4FAE-BFC4-3DD238E5FA35}" destId="{4C8BDAE0-76D2-475D-8A28-171CD99D36BB}" srcOrd="0" destOrd="0" presId="urn:microsoft.com/office/officeart/2005/8/layout/hList2"/>
    <dgm:cxn modelId="{0BF3F644-6437-413B-A399-087A6D06B713}" type="presOf" srcId="{CDF3F25B-A6DD-4757-9A31-0F8FB9643E25}" destId="{3816ACDD-E38A-48ED-8CB5-22388C52DD22}" srcOrd="0" destOrd="0" presId="urn:microsoft.com/office/officeart/2005/8/layout/hList2"/>
    <dgm:cxn modelId="{161E15EC-F82D-4CA6-960B-C4AA593A5AE9}" type="presOf" srcId="{019EA238-7AAE-4FB7-BF0F-234EABFBE321}" destId="{C76DD074-289C-400B-BE68-267F30125BD4}" srcOrd="0" destOrd="0" presId="urn:microsoft.com/office/officeart/2005/8/layout/hList2"/>
    <dgm:cxn modelId="{2D4EF623-7422-4220-A3F6-7A1AEA20F921}" srcId="{716A99BB-DFB4-4B51-91D5-140B6FEA39E2}" destId="{E6A31C87-B84D-4FAE-BFC4-3DD238E5FA35}" srcOrd="0" destOrd="0" parTransId="{FD34702C-D404-473A-9A14-44A00B36E681}" sibTransId="{204E7FC1-F64E-48ED-9C7F-B65ADBF0C0B2}"/>
    <dgm:cxn modelId="{98977E61-DEF7-4B1D-912E-1C47ABC64F92}" srcId="{019EA238-7AAE-4FB7-BF0F-234EABFBE321}" destId="{AD465E93-D2C8-461F-8778-5E0D21D6E26D}" srcOrd="1" destOrd="0" parTransId="{B6B32853-7B73-40AC-A7D5-F2DDB2A57676}" sibTransId="{27B877A5-73CF-4E20-8FCE-4782E2256070}"/>
    <dgm:cxn modelId="{89982AB0-6718-4750-B683-F93FF8F76F11}" type="presOf" srcId="{AEC6089D-E525-4148-B7EC-BFCDB2DD8552}" destId="{508F7EC1-F637-4E63-B757-05EF05A6EA0C}" srcOrd="0" destOrd="0" presId="urn:microsoft.com/office/officeart/2005/8/layout/hList2"/>
    <dgm:cxn modelId="{2FC71927-F630-4637-A35F-B11A4B664769}" srcId="{019EA238-7AAE-4FB7-BF0F-234EABFBE321}" destId="{CDF3F25B-A6DD-4757-9A31-0F8FB9643E25}" srcOrd="0" destOrd="0" parTransId="{1B797B2E-96D1-43C5-8A0D-F8ACDBBD1F90}" sibTransId="{812A6DF7-E62E-4D0E-89E9-34E59867EF24}"/>
    <dgm:cxn modelId="{02AAECC4-83C8-4303-BFAE-9DECDEED125D}" type="presOf" srcId="{716A99BB-DFB4-4B51-91D5-140B6FEA39E2}" destId="{7AEECF02-B98D-4109-BAFF-7E7E23046C26}" srcOrd="0" destOrd="0" presId="urn:microsoft.com/office/officeart/2005/8/layout/hList2"/>
    <dgm:cxn modelId="{9A5F97D6-B871-4F10-9BC2-D0D9BA10A97A}" type="presOf" srcId="{ACDFA146-5A4F-4D51-A3B9-20C1CDC7E307}" destId="{DCBA671D-2015-4BA9-A74A-8A6DF5944389}" srcOrd="0" destOrd="1" presId="urn:microsoft.com/office/officeart/2005/8/layout/hList2"/>
    <dgm:cxn modelId="{77C9E1B1-0A00-47BC-804F-04128AAAAB0D}" srcId="{E6A31C87-B84D-4FAE-BFC4-3DD238E5FA35}" destId="{AEC6089D-E525-4148-B7EC-BFCDB2DD8552}" srcOrd="0" destOrd="0" parTransId="{847A6D43-0868-4867-823B-D58F3628D841}" sibTransId="{0BB8DECA-09CB-4A49-93B7-DC26EA58C182}"/>
    <dgm:cxn modelId="{0D6367AE-3F4F-43AE-B063-52680FABE8D0}" srcId="{E6A31C87-B84D-4FAE-BFC4-3DD238E5FA35}" destId="{A37CA320-6861-4FB5-AF3B-B84F5E73206A}" srcOrd="1" destOrd="0" parTransId="{E914C184-934D-41CA-BF0B-FB8E54DDCFF4}" sibTransId="{7F3CFC50-1D37-47A6-9903-C63A41AB954A}"/>
    <dgm:cxn modelId="{F20519AB-D4D2-4368-8A97-33028B392633}" srcId="{716A99BB-DFB4-4B51-91D5-140B6FEA39E2}" destId="{019EA238-7AAE-4FB7-BF0F-234EABFBE321}" srcOrd="1" destOrd="0" parTransId="{E9A26705-F3C2-48BC-88D1-9C9A9D49DEEB}" sibTransId="{D0ABBC49-3D41-4309-84F9-06A182A5CD51}"/>
    <dgm:cxn modelId="{884F4F92-0384-46D9-BFC2-3DCBC39D0811}" type="presParOf" srcId="{7AEECF02-B98D-4109-BAFF-7E7E23046C26}" destId="{52A0F2E1-8C1B-4479-A586-2A37FF439B79}" srcOrd="0" destOrd="0" presId="urn:microsoft.com/office/officeart/2005/8/layout/hList2"/>
    <dgm:cxn modelId="{BEF55711-1DD7-47F1-AF79-AEB7D196D0AD}" type="presParOf" srcId="{52A0F2E1-8C1B-4479-A586-2A37FF439B79}" destId="{D55653EB-6B27-4363-AC37-E9A340521F66}" srcOrd="0" destOrd="0" presId="urn:microsoft.com/office/officeart/2005/8/layout/hList2"/>
    <dgm:cxn modelId="{2C8BC829-79B3-4854-8CC8-C8F9BF7E29A1}" type="presParOf" srcId="{52A0F2E1-8C1B-4479-A586-2A37FF439B79}" destId="{508F7EC1-F637-4E63-B757-05EF05A6EA0C}" srcOrd="1" destOrd="0" presId="urn:microsoft.com/office/officeart/2005/8/layout/hList2"/>
    <dgm:cxn modelId="{B1467B1A-089F-46FE-B8E5-7E1AB25FEDFF}" type="presParOf" srcId="{52A0F2E1-8C1B-4479-A586-2A37FF439B79}" destId="{4C8BDAE0-76D2-475D-8A28-171CD99D36BB}" srcOrd="2" destOrd="0" presId="urn:microsoft.com/office/officeart/2005/8/layout/hList2"/>
    <dgm:cxn modelId="{5490DC9A-3D11-435D-B905-0FCD0D635460}" type="presParOf" srcId="{7AEECF02-B98D-4109-BAFF-7E7E23046C26}" destId="{36589A6C-7247-425F-B2D0-F7CC52AEC504}" srcOrd="1" destOrd="0" presId="urn:microsoft.com/office/officeart/2005/8/layout/hList2"/>
    <dgm:cxn modelId="{C6F97262-8E76-4B4E-9F14-8EE76AD051A9}" type="presParOf" srcId="{7AEECF02-B98D-4109-BAFF-7E7E23046C26}" destId="{4A98EADB-85E6-4026-B6B5-B0594E359D21}" srcOrd="2" destOrd="0" presId="urn:microsoft.com/office/officeart/2005/8/layout/hList2"/>
    <dgm:cxn modelId="{29A5B277-64D6-4A1C-A32F-426ECCD64F20}" type="presParOf" srcId="{4A98EADB-85E6-4026-B6B5-B0594E359D21}" destId="{BE5CB64C-A13B-4388-90B1-A4D8CF4934EA}" srcOrd="0" destOrd="0" presId="urn:microsoft.com/office/officeart/2005/8/layout/hList2"/>
    <dgm:cxn modelId="{5781E97E-176D-4DC3-AD09-5A49D097CAE8}" type="presParOf" srcId="{4A98EADB-85E6-4026-B6B5-B0594E359D21}" destId="{3816ACDD-E38A-48ED-8CB5-22388C52DD22}" srcOrd="1" destOrd="0" presId="urn:microsoft.com/office/officeart/2005/8/layout/hList2"/>
    <dgm:cxn modelId="{0B462A21-6838-4DA1-AD09-FB2AA2B2D9D9}" type="presParOf" srcId="{4A98EADB-85E6-4026-B6B5-B0594E359D21}" destId="{C76DD074-289C-400B-BE68-267F30125BD4}" srcOrd="2" destOrd="0" presId="urn:microsoft.com/office/officeart/2005/8/layout/hList2"/>
    <dgm:cxn modelId="{FE7B1A6C-AF97-44B1-84D0-168AE25DB77F}" type="presParOf" srcId="{7AEECF02-B98D-4109-BAFF-7E7E23046C26}" destId="{520FC66D-704D-47BC-BD9F-788392B8FF86}" srcOrd="3" destOrd="0" presId="urn:microsoft.com/office/officeart/2005/8/layout/hList2"/>
    <dgm:cxn modelId="{179FE937-DD24-4ECA-8101-3436F14F5449}" type="presParOf" srcId="{7AEECF02-B98D-4109-BAFF-7E7E23046C26}" destId="{25CF43D0-D4B1-46A8-B1C9-FA746EDFC8F9}" srcOrd="4" destOrd="0" presId="urn:microsoft.com/office/officeart/2005/8/layout/hList2"/>
    <dgm:cxn modelId="{E3D3F47D-0207-4F32-AF9E-5898ADFCD7CE}" type="presParOf" srcId="{25CF43D0-D4B1-46A8-B1C9-FA746EDFC8F9}" destId="{E2FEBBA4-9A51-4F8D-A1AE-5AAF2E8F7D19}" srcOrd="0" destOrd="0" presId="urn:microsoft.com/office/officeart/2005/8/layout/hList2"/>
    <dgm:cxn modelId="{1CE405C2-5D91-47A3-BAEC-DEF21B58A1C9}" type="presParOf" srcId="{25CF43D0-D4B1-46A8-B1C9-FA746EDFC8F9}" destId="{DCBA671D-2015-4BA9-A74A-8A6DF5944389}" srcOrd="1" destOrd="0" presId="urn:microsoft.com/office/officeart/2005/8/layout/hList2"/>
    <dgm:cxn modelId="{25D7AD87-DC5B-48C3-9C39-0C6FADF92E5D}" type="presParOf" srcId="{25CF43D0-D4B1-46A8-B1C9-FA746EDFC8F9}" destId="{6B3AAF04-DCDB-42E4-8F9A-91FED469D8BD}" srcOrd="2" destOrd="0" presId="urn:microsoft.com/office/officeart/2005/8/layout/hList2"/>
  </dgm:cxnLst>
  <dgm:bg/>
  <dgm:whole/>
</dgm:dataModel>
</file>

<file path=ppt/diagrams/data2.xml><?xml version="1.0" encoding="utf-8"?>
<dgm:dataModel xmlns:dgm="http://schemas.openxmlformats.org/drawingml/2006/diagram" xmlns:a="http://schemas.openxmlformats.org/drawingml/2006/main">
  <dgm:ptLst>
    <dgm:pt modelId="{4D82681E-1955-478E-817F-9466C524976E}" type="doc">
      <dgm:prSet loTypeId="urn:microsoft.com/office/officeart/2005/8/layout/venn1" loCatId="relationship" qsTypeId="urn:microsoft.com/office/officeart/2005/8/quickstyle/simple1" qsCatId="simple" csTypeId="urn:microsoft.com/office/officeart/2005/8/colors/accent1_2" csCatId="accent1" phldr="1"/>
      <dgm:spPr/>
    </dgm:pt>
    <dgm:pt modelId="{12E2D19B-F780-497B-8274-D1919836AB85}">
      <dgm:prSet phldrT="[Text]"/>
      <dgm:spPr/>
      <dgm:t>
        <a:bodyPr/>
        <a:lstStyle/>
        <a:p>
          <a:r>
            <a:rPr lang="en-US" dirty="0" smtClean="0">
              <a:latin typeface="Times New Roman" pitchFamily="18" charset="0"/>
              <a:cs typeface="Times New Roman" pitchFamily="18" charset="0"/>
            </a:rPr>
            <a:t>Assessment for learning</a:t>
          </a:r>
          <a:endParaRPr lang="en-US" dirty="0">
            <a:latin typeface="Times New Roman" pitchFamily="18" charset="0"/>
            <a:cs typeface="Times New Roman" pitchFamily="18" charset="0"/>
          </a:endParaRPr>
        </a:p>
      </dgm:t>
    </dgm:pt>
    <dgm:pt modelId="{ABDE0EC2-356F-4238-A39D-C8D0D0E926C8}" type="parTrans" cxnId="{17B2AE3B-C1AE-4AC6-BF47-2218AAEB64EB}">
      <dgm:prSet/>
      <dgm:spPr/>
      <dgm:t>
        <a:bodyPr/>
        <a:lstStyle/>
        <a:p>
          <a:endParaRPr lang="en-US"/>
        </a:p>
      </dgm:t>
    </dgm:pt>
    <dgm:pt modelId="{1852E8EA-86B2-48A5-A863-F391EEB64407}" type="sibTrans" cxnId="{17B2AE3B-C1AE-4AC6-BF47-2218AAEB64EB}">
      <dgm:prSet/>
      <dgm:spPr/>
      <dgm:t>
        <a:bodyPr/>
        <a:lstStyle/>
        <a:p>
          <a:endParaRPr lang="en-US"/>
        </a:p>
      </dgm:t>
    </dgm:pt>
    <dgm:pt modelId="{8D162F15-6184-4E9B-9EA8-EEDDD8672E32}">
      <dgm:prSet phldrT="[Text]"/>
      <dgm:spPr/>
      <dgm:t>
        <a:bodyPr/>
        <a:lstStyle/>
        <a:p>
          <a:r>
            <a:rPr lang="en-US" dirty="0" smtClean="0">
              <a:latin typeface="Times New Roman" pitchFamily="18" charset="0"/>
              <a:cs typeface="Times New Roman" pitchFamily="18" charset="0"/>
            </a:rPr>
            <a:t>Assessment as learning</a:t>
          </a:r>
          <a:endParaRPr lang="en-US" dirty="0"/>
        </a:p>
      </dgm:t>
    </dgm:pt>
    <dgm:pt modelId="{9A5710F3-4E9A-42AE-8C40-3A646D2D56A2}" type="parTrans" cxnId="{E8A7E8CB-5B15-416C-A062-83AEC3B778DF}">
      <dgm:prSet/>
      <dgm:spPr/>
      <dgm:t>
        <a:bodyPr/>
        <a:lstStyle/>
        <a:p>
          <a:endParaRPr lang="en-US"/>
        </a:p>
      </dgm:t>
    </dgm:pt>
    <dgm:pt modelId="{DC936B29-2CD0-437C-A641-AE258044DB49}" type="sibTrans" cxnId="{E8A7E8CB-5B15-416C-A062-83AEC3B778DF}">
      <dgm:prSet/>
      <dgm:spPr/>
      <dgm:t>
        <a:bodyPr/>
        <a:lstStyle/>
        <a:p>
          <a:endParaRPr lang="en-US"/>
        </a:p>
      </dgm:t>
    </dgm:pt>
    <dgm:pt modelId="{610EB418-04B0-4235-9CCB-B78B70421400}">
      <dgm:prSet phldrT="[Text]"/>
      <dgm:spPr/>
      <dgm:t>
        <a:bodyPr/>
        <a:lstStyle/>
        <a:p>
          <a:r>
            <a:rPr lang="en-US" dirty="0" smtClean="0">
              <a:latin typeface="Times New Roman" pitchFamily="18" charset="0"/>
              <a:cs typeface="Times New Roman" pitchFamily="18" charset="0"/>
            </a:rPr>
            <a:t>Assessment of learning</a:t>
          </a:r>
          <a:endParaRPr lang="en-US" dirty="0"/>
        </a:p>
      </dgm:t>
    </dgm:pt>
    <dgm:pt modelId="{28CEBB9B-1904-4FEE-BECF-518595E778B6}" type="parTrans" cxnId="{ED338723-F62C-404A-BFE3-1EBE8D7F1CBA}">
      <dgm:prSet/>
      <dgm:spPr/>
      <dgm:t>
        <a:bodyPr/>
        <a:lstStyle/>
        <a:p>
          <a:endParaRPr lang="en-US"/>
        </a:p>
      </dgm:t>
    </dgm:pt>
    <dgm:pt modelId="{9C2C797A-EA34-4F73-91BA-0CF42BF21728}" type="sibTrans" cxnId="{ED338723-F62C-404A-BFE3-1EBE8D7F1CBA}">
      <dgm:prSet/>
      <dgm:spPr/>
      <dgm:t>
        <a:bodyPr/>
        <a:lstStyle/>
        <a:p>
          <a:endParaRPr lang="en-US"/>
        </a:p>
      </dgm:t>
    </dgm:pt>
    <dgm:pt modelId="{096B4DF2-35EE-4B1C-B401-5DDD559E2C20}" type="pres">
      <dgm:prSet presAssocID="{4D82681E-1955-478E-817F-9466C524976E}" presName="compositeShape" presStyleCnt="0">
        <dgm:presLayoutVars>
          <dgm:chMax val="7"/>
          <dgm:dir/>
          <dgm:resizeHandles val="exact"/>
        </dgm:presLayoutVars>
      </dgm:prSet>
      <dgm:spPr/>
    </dgm:pt>
    <dgm:pt modelId="{09932293-75DE-4943-BF8F-650302E5DEA6}" type="pres">
      <dgm:prSet presAssocID="{12E2D19B-F780-497B-8274-D1919836AB85}" presName="circ1" presStyleLbl="vennNode1" presStyleIdx="0" presStyleCnt="3"/>
      <dgm:spPr/>
      <dgm:t>
        <a:bodyPr/>
        <a:lstStyle/>
        <a:p>
          <a:endParaRPr lang="en-US"/>
        </a:p>
      </dgm:t>
    </dgm:pt>
    <dgm:pt modelId="{176919FB-1AC4-4091-A0E1-CDF544F4C2F5}" type="pres">
      <dgm:prSet presAssocID="{12E2D19B-F780-497B-8274-D1919836AB85}" presName="circ1Tx" presStyleLbl="revTx" presStyleIdx="0" presStyleCnt="0">
        <dgm:presLayoutVars>
          <dgm:chMax val="0"/>
          <dgm:chPref val="0"/>
          <dgm:bulletEnabled val="1"/>
        </dgm:presLayoutVars>
      </dgm:prSet>
      <dgm:spPr/>
      <dgm:t>
        <a:bodyPr/>
        <a:lstStyle/>
        <a:p>
          <a:endParaRPr lang="en-US"/>
        </a:p>
      </dgm:t>
    </dgm:pt>
    <dgm:pt modelId="{FC865B41-AEAD-4525-8BE2-34263FE835EC}" type="pres">
      <dgm:prSet presAssocID="{8D162F15-6184-4E9B-9EA8-EEDDD8672E32}" presName="circ2" presStyleLbl="vennNode1" presStyleIdx="1" presStyleCnt="3"/>
      <dgm:spPr/>
      <dgm:t>
        <a:bodyPr/>
        <a:lstStyle/>
        <a:p>
          <a:endParaRPr lang="en-US"/>
        </a:p>
      </dgm:t>
    </dgm:pt>
    <dgm:pt modelId="{B6759C93-6021-46CF-BA65-15481AFDE278}" type="pres">
      <dgm:prSet presAssocID="{8D162F15-6184-4E9B-9EA8-EEDDD8672E32}" presName="circ2Tx" presStyleLbl="revTx" presStyleIdx="0" presStyleCnt="0">
        <dgm:presLayoutVars>
          <dgm:chMax val="0"/>
          <dgm:chPref val="0"/>
          <dgm:bulletEnabled val="1"/>
        </dgm:presLayoutVars>
      </dgm:prSet>
      <dgm:spPr/>
      <dgm:t>
        <a:bodyPr/>
        <a:lstStyle/>
        <a:p>
          <a:endParaRPr lang="en-US"/>
        </a:p>
      </dgm:t>
    </dgm:pt>
    <dgm:pt modelId="{7C6B44DD-B491-4543-8834-55A880AEE75A}" type="pres">
      <dgm:prSet presAssocID="{610EB418-04B0-4235-9CCB-B78B70421400}" presName="circ3" presStyleLbl="vennNode1" presStyleIdx="2" presStyleCnt="3"/>
      <dgm:spPr/>
      <dgm:t>
        <a:bodyPr/>
        <a:lstStyle/>
        <a:p>
          <a:endParaRPr lang="en-US"/>
        </a:p>
      </dgm:t>
    </dgm:pt>
    <dgm:pt modelId="{AEF5072D-C3A2-46D5-BA77-CCAF0C23D9E2}" type="pres">
      <dgm:prSet presAssocID="{610EB418-04B0-4235-9CCB-B78B70421400}" presName="circ3Tx" presStyleLbl="revTx" presStyleIdx="0" presStyleCnt="0">
        <dgm:presLayoutVars>
          <dgm:chMax val="0"/>
          <dgm:chPref val="0"/>
          <dgm:bulletEnabled val="1"/>
        </dgm:presLayoutVars>
      </dgm:prSet>
      <dgm:spPr/>
      <dgm:t>
        <a:bodyPr/>
        <a:lstStyle/>
        <a:p>
          <a:endParaRPr lang="en-US"/>
        </a:p>
      </dgm:t>
    </dgm:pt>
  </dgm:ptLst>
  <dgm:cxnLst>
    <dgm:cxn modelId="{891F2C3C-0C72-4C06-96FD-916DD6B8DE2E}" type="presOf" srcId="{12E2D19B-F780-497B-8274-D1919836AB85}" destId="{09932293-75DE-4943-BF8F-650302E5DEA6}" srcOrd="0" destOrd="0" presId="urn:microsoft.com/office/officeart/2005/8/layout/venn1"/>
    <dgm:cxn modelId="{ED338723-F62C-404A-BFE3-1EBE8D7F1CBA}" srcId="{4D82681E-1955-478E-817F-9466C524976E}" destId="{610EB418-04B0-4235-9CCB-B78B70421400}" srcOrd="2" destOrd="0" parTransId="{28CEBB9B-1904-4FEE-BECF-518595E778B6}" sibTransId="{9C2C797A-EA34-4F73-91BA-0CF42BF21728}"/>
    <dgm:cxn modelId="{FCD9DC17-204F-42A1-8680-3B26FC98AA4C}" type="presOf" srcId="{610EB418-04B0-4235-9CCB-B78B70421400}" destId="{7C6B44DD-B491-4543-8834-55A880AEE75A}" srcOrd="0" destOrd="0" presId="urn:microsoft.com/office/officeart/2005/8/layout/venn1"/>
    <dgm:cxn modelId="{15B7821D-9373-48DF-A6E3-58A52ED48EEF}" type="presOf" srcId="{610EB418-04B0-4235-9CCB-B78B70421400}" destId="{AEF5072D-C3A2-46D5-BA77-CCAF0C23D9E2}" srcOrd="1" destOrd="0" presId="urn:microsoft.com/office/officeart/2005/8/layout/venn1"/>
    <dgm:cxn modelId="{0F94D0A0-72BF-46E7-BB58-7762BF28852F}" type="presOf" srcId="{12E2D19B-F780-497B-8274-D1919836AB85}" destId="{176919FB-1AC4-4091-A0E1-CDF544F4C2F5}" srcOrd="1" destOrd="0" presId="urn:microsoft.com/office/officeart/2005/8/layout/venn1"/>
    <dgm:cxn modelId="{FADF881A-1DC9-4C35-9F36-1ED202DEE60E}" type="presOf" srcId="{8D162F15-6184-4E9B-9EA8-EEDDD8672E32}" destId="{B6759C93-6021-46CF-BA65-15481AFDE278}" srcOrd="1" destOrd="0" presId="urn:microsoft.com/office/officeart/2005/8/layout/venn1"/>
    <dgm:cxn modelId="{E8A7E8CB-5B15-416C-A062-83AEC3B778DF}" srcId="{4D82681E-1955-478E-817F-9466C524976E}" destId="{8D162F15-6184-4E9B-9EA8-EEDDD8672E32}" srcOrd="1" destOrd="0" parTransId="{9A5710F3-4E9A-42AE-8C40-3A646D2D56A2}" sibTransId="{DC936B29-2CD0-437C-A641-AE258044DB49}"/>
    <dgm:cxn modelId="{EFA460DC-8F72-41B3-902D-7D183D788E1A}" type="presOf" srcId="{4D82681E-1955-478E-817F-9466C524976E}" destId="{096B4DF2-35EE-4B1C-B401-5DDD559E2C20}" srcOrd="0" destOrd="0" presId="urn:microsoft.com/office/officeart/2005/8/layout/venn1"/>
    <dgm:cxn modelId="{17B2AE3B-C1AE-4AC6-BF47-2218AAEB64EB}" srcId="{4D82681E-1955-478E-817F-9466C524976E}" destId="{12E2D19B-F780-497B-8274-D1919836AB85}" srcOrd="0" destOrd="0" parTransId="{ABDE0EC2-356F-4238-A39D-C8D0D0E926C8}" sibTransId="{1852E8EA-86B2-48A5-A863-F391EEB64407}"/>
    <dgm:cxn modelId="{06B29CFB-F8A0-439D-BC54-5D3F6A649C02}" type="presOf" srcId="{8D162F15-6184-4E9B-9EA8-EEDDD8672E32}" destId="{FC865B41-AEAD-4525-8BE2-34263FE835EC}" srcOrd="0" destOrd="0" presId="urn:microsoft.com/office/officeart/2005/8/layout/venn1"/>
    <dgm:cxn modelId="{1ACFC914-3CCB-4A6A-9C65-449D953A4021}" type="presParOf" srcId="{096B4DF2-35EE-4B1C-B401-5DDD559E2C20}" destId="{09932293-75DE-4943-BF8F-650302E5DEA6}" srcOrd="0" destOrd="0" presId="urn:microsoft.com/office/officeart/2005/8/layout/venn1"/>
    <dgm:cxn modelId="{9E4BF00D-A927-4523-B532-21D9A7D78331}" type="presParOf" srcId="{096B4DF2-35EE-4B1C-B401-5DDD559E2C20}" destId="{176919FB-1AC4-4091-A0E1-CDF544F4C2F5}" srcOrd="1" destOrd="0" presId="urn:microsoft.com/office/officeart/2005/8/layout/venn1"/>
    <dgm:cxn modelId="{95D055F1-4AA2-4BB5-8EAC-AE95B0F5937F}" type="presParOf" srcId="{096B4DF2-35EE-4B1C-B401-5DDD559E2C20}" destId="{FC865B41-AEAD-4525-8BE2-34263FE835EC}" srcOrd="2" destOrd="0" presId="urn:microsoft.com/office/officeart/2005/8/layout/venn1"/>
    <dgm:cxn modelId="{E71E7D54-9BC5-43AD-93D9-43EEA7EF7DF7}" type="presParOf" srcId="{096B4DF2-35EE-4B1C-B401-5DDD559E2C20}" destId="{B6759C93-6021-46CF-BA65-15481AFDE278}" srcOrd="3" destOrd="0" presId="urn:microsoft.com/office/officeart/2005/8/layout/venn1"/>
    <dgm:cxn modelId="{89FAB1B3-8756-4390-A105-F4BC221326B6}" type="presParOf" srcId="{096B4DF2-35EE-4B1C-B401-5DDD559E2C20}" destId="{7C6B44DD-B491-4543-8834-55A880AEE75A}" srcOrd="4" destOrd="0" presId="urn:microsoft.com/office/officeart/2005/8/layout/venn1"/>
    <dgm:cxn modelId="{26B3B610-3185-4ACB-9EC0-86E4059BAE0C}" type="presParOf" srcId="{096B4DF2-35EE-4B1C-B401-5DDD559E2C20}" destId="{AEF5072D-C3A2-46D5-BA77-CCAF0C23D9E2}" srcOrd="5" destOrd="0" presId="urn:microsoft.com/office/officeart/2005/8/layout/venn1"/>
  </dgm:cxnLst>
  <dgm:bg/>
  <dgm:whole/>
</dgm:dataModel>
</file>

<file path=ppt/diagrams/data3.xml><?xml version="1.0" encoding="utf-8"?>
<dgm:dataModel xmlns:dgm="http://schemas.openxmlformats.org/drawingml/2006/diagram" xmlns:a="http://schemas.openxmlformats.org/drawingml/2006/main">
  <dgm:ptLst>
    <dgm:pt modelId="{2BF4513A-709C-45A5-9A4C-D3F093FBAFF2}"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2503D76-858C-4C14-BA69-7351929FC023}">
      <dgm:prSet phldrT="[Text]"/>
      <dgm:spPr>
        <a:solidFill>
          <a:schemeClr val="accent2">
            <a:lumMod val="60000"/>
            <a:lumOff val="40000"/>
          </a:schemeClr>
        </a:solidFill>
      </dgm:spPr>
      <dgm:t>
        <a:bodyPr/>
        <a:lstStyle/>
        <a:p>
          <a:r>
            <a:rPr lang="en-US" dirty="0" smtClean="0"/>
            <a:t>for Learning</a:t>
          </a:r>
          <a:endParaRPr lang="en-US" dirty="0"/>
        </a:p>
      </dgm:t>
    </dgm:pt>
    <dgm:pt modelId="{E0AD5BEB-DC40-4EAB-BB38-0681D30FF9E7}" type="parTrans" cxnId="{15F9B388-ADA3-42EF-9908-DEF7DAB5467A}">
      <dgm:prSet/>
      <dgm:spPr/>
      <dgm:t>
        <a:bodyPr/>
        <a:lstStyle/>
        <a:p>
          <a:endParaRPr lang="en-US"/>
        </a:p>
      </dgm:t>
    </dgm:pt>
    <dgm:pt modelId="{DA71B84A-F140-4974-9115-96FD20E85137}" type="sibTrans" cxnId="{15F9B388-ADA3-42EF-9908-DEF7DAB5467A}">
      <dgm:prSet/>
      <dgm:spPr/>
      <dgm:t>
        <a:bodyPr/>
        <a:lstStyle/>
        <a:p>
          <a:endParaRPr lang="en-US"/>
        </a:p>
      </dgm:t>
    </dgm:pt>
    <dgm:pt modelId="{D1D26DF0-4F7B-44F9-9218-1A7728B7A80E}">
      <dgm:prSet phldrT="[Text]" custT="1"/>
      <dgm:spPr>
        <a:solidFill>
          <a:srgbClr val="FFC000"/>
        </a:solidFill>
      </dgm:spPr>
      <dgm:t>
        <a:bodyPr/>
        <a:lstStyle/>
        <a:p>
          <a:r>
            <a:rPr lang="en-US" sz="1800" b="1" dirty="0" smtClean="0">
              <a:solidFill>
                <a:schemeClr val="tx1"/>
              </a:solidFill>
              <a:latin typeface="Times New Roman" pitchFamily="18" charset="0"/>
              <a:cs typeface="Times New Roman" pitchFamily="18" charset="0"/>
            </a:rPr>
            <a:t>where assessment helps teachers gain insight into what students understand in order to plan and guide instruction, and provide helpful feedback to students</a:t>
          </a:r>
          <a:r>
            <a:rPr lang="en-US" sz="1300" b="1" dirty="0" smtClean="0">
              <a:solidFill>
                <a:schemeClr val="tx1"/>
              </a:solidFill>
              <a:latin typeface="Times New Roman" pitchFamily="18" charset="0"/>
              <a:cs typeface="Times New Roman" pitchFamily="18" charset="0"/>
            </a:rPr>
            <a:t>.</a:t>
          </a:r>
          <a:endParaRPr lang="en-US" sz="1300" dirty="0">
            <a:solidFill>
              <a:schemeClr val="tx1"/>
            </a:solidFill>
          </a:endParaRPr>
        </a:p>
      </dgm:t>
    </dgm:pt>
    <dgm:pt modelId="{DA61533C-0A4D-4E96-9586-4957F8DE372A}" type="parTrans" cxnId="{A4170C02-C531-4C94-82BC-20676BF7AA79}">
      <dgm:prSet/>
      <dgm:spPr/>
      <dgm:t>
        <a:bodyPr/>
        <a:lstStyle/>
        <a:p>
          <a:endParaRPr lang="en-US"/>
        </a:p>
      </dgm:t>
    </dgm:pt>
    <dgm:pt modelId="{94C34432-C9A5-4649-B349-0EEE4DF19EFD}" type="sibTrans" cxnId="{A4170C02-C531-4C94-82BC-20676BF7AA79}">
      <dgm:prSet/>
      <dgm:spPr/>
      <dgm:t>
        <a:bodyPr/>
        <a:lstStyle/>
        <a:p>
          <a:endParaRPr lang="en-US"/>
        </a:p>
      </dgm:t>
    </dgm:pt>
    <dgm:pt modelId="{3B3188D0-8CA4-4EA5-9A3A-749DEEEF7448}">
      <dgm:prSet phldrT="[Text]"/>
      <dgm:spPr>
        <a:solidFill>
          <a:schemeClr val="accent2">
            <a:lumMod val="60000"/>
            <a:lumOff val="40000"/>
          </a:schemeClr>
        </a:solidFill>
      </dgm:spPr>
      <dgm:t>
        <a:bodyPr/>
        <a:lstStyle/>
        <a:p>
          <a:r>
            <a:rPr lang="en-US" dirty="0" smtClean="0"/>
            <a:t>as learning</a:t>
          </a:r>
          <a:endParaRPr lang="en-US" dirty="0"/>
        </a:p>
      </dgm:t>
    </dgm:pt>
    <dgm:pt modelId="{208686D2-C173-411E-8EB5-346FCEC06F2E}" type="parTrans" cxnId="{54B80CB3-B884-4CC5-BF96-5F66519F8AD6}">
      <dgm:prSet/>
      <dgm:spPr/>
      <dgm:t>
        <a:bodyPr/>
        <a:lstStyle/>
        <a:p>
          <a:endParaRPr lang="en-US"/>
        </a:p>
      </dgm:t>
    </dgm:pt>
    <dgm:pt modelId="{3633085F-612D-4685-B4F1-6511FF57349E}" type="sibTrans" cxnId="{54B80CB3-B884-4CC5-BF96-5F66519F8AD6}">
      <dgm:prSet/>
      <dgm:spPr/>
      <dgm:t>
        <a:bodyPr/>
        <a:lstStyle/>
        <a:p>
          <a:endParaRPr lang="en-US"/>
        </a:p>
      </dgm:t>
    </dgm:pt>
    <dgm:pt modelId="{1DBA4DD7-3B71-45ED-BEC2-F21EB9B53932}">
      <dgm:prSet phldrT="[Text]"/>
      <dgm:spPr>
        <a:solidFill>
          <a:srgbClr val="FFC000"/>
        </a:solidFill>
      </dgm:spPr>
      <dgm:t>
        <a:bodyPr/>
        <a:lstStyle/>
        <a:p>
          <a:r>
            <a:rPr lang="en-US" b="1" dirty="0" smtClean="0">
              <a:solidFill>
                <a:schemeClr val="tx1"/>
              </a:solidFill>
              <a:latin typeface="Times New Roman" pitchFamily="18" charset="0"/>
              <a:cs typeface="Times New Roman" pitchFamily="18" charset="0"/>
            </a:rPr>
            <a:t>where students develop an awareness of how they learn and use that awareness to adjust and advance their learning, taking an increased responsibility for their learning.</a:t>
          </a:r>
          <a:endParaRPr lang="en-US" b="1" dirty="0">
            <a:solidFill>
              <a:schemeClr val="tx1"/>
            </a:solidFill>
            <a:latin typeface="Times New Roman" pitchFamily="18" charset="0"/>
            <a:cs typeface="Times New Roman" pitchFamily="18" charset="0"/>
          </a:endParaRPr>
        </a:p>
      </dgm:t>
    </dgm:pt>
    <dgm:pt modelId="{BE0CBA4B-623D-4911-9D97-0FA933989D56}" type="parTrans" cxnId="{C3542744-0CA3-41E4-88D4-C3538ADA1718}">
      <dgm:prSet/>
      <dgm:spPr/>
      <dgm:t>
        <a:bodyPr/>
        <a:lstStyle/>
        <a:p>
          <a:endParaRPr lang="en-US"/>
        </a:p>
      </dgm:t>
    </dgm:pt>
    <dgm:pt modelId="{50BB4D05-2B1E-489A-9540-53B414993E09}" type="sibTrans" cxnId="{C3542744-0CA3-41E4-88D4-C3538ADA1718}">
      <dgm:prSet/>
      <dgm:spPr/>
      <dgm:t>
        <a:bodyPr/>
        <a:lstStyle/>
        <a:p>
          <a:endParaRPr lang="en-US"/>
        </a:p>
      </dgm:t>
    </dgm:pt>
    <dgm:pt modelId="{285AB7B4-4781-4A11-8875-51E7A5F75D5B}">
      <dgm:prSet phldrT="[Text]"/>
      <dgm:spPr>
        <a:solidFill>
          <a:schemeClr val="accent2">
            <a:lumMod val="60000"/>
            <a:lumOff val="40000"/>
          </a:schemeClr>
        </a:solidFill>
      </dgm:spPr>
      <dgm:t>
        <a:bodyPr/>
        <a:lstStyle/>
        <a:p>
          <a:r>
            <a:rPr lang="en-US" dirty="0" smtClean="0"/>
            <a:t>of  learning </a:t>
          </a:r>
          <a:endParaRPr lang="en-US" dirty="0"/>
        </a:p>
      </dgm:t>
    </dgm:pt>
    <dgm:pt modelId="{7F97FFBD-62AD-4950-A905-1A59E6F52C6B}" type="parTrans" cxnId="{39517D34-13C2-4AA5-980E-1068629FCD54}">
      <dgm:prSet/>
      <dgm:spPr/>
      <dgm:t>
        <a:bodyPr/>
        <a:lstStyle/>
        <a:p>
          <a:endParaRPr lang="en-US"/>
        </a:p>
      </dgm:t>
    </dgm:pt>
    <dgm:pt modelId="{7A0F6155-73FA-452B-994C-1862EA537AB2}" type="sibTrans" cxnId="{39517D34-13C2-4AA5-980E-1068629FCD54}">
      <dgm:prSet/>
      <dgm:spPr/>
      <dgm:t>
        <a:bodyPr/>
        <a:lstStyle/>
        <a:p>
          <a:endParaRPr lang="en-US"/>
        </a:p>
      </dgm:t>
    </dgm:pt>
    <dgm:pt modelId="{C8525790-7904-45FE-9A9F-E8AD563A68F3}">
      <dgm:prSet phldrT="[Text]" custT="1"/>
      <dgm:spPr>
        <a:solidFill>
          <a:srgbClr val="FFC000"/>
        </a:solidFill>
      </dgm:spPr>
      <dgm:t>
        <a:bodyPr/>
        <a:lstStyle/>
        <a:p>
          <a:pPr>
            <a:lnSpc>
              <a:spcPct val="100000"/>
            </a:lnSpc>
          </a:pPr>
          <a:r>
            <a:rPr lang="en-US" sz="2000" b="1" dirty="0" smtClean="0">
              <a:latin typeface="Times New Roman" pitchFamily="18" charset="0"/>
              <a:cs typeface="Times New Roman" pitchFamily="18" charset="0"/>
            </a:rPr>
            <a:t>where assessment informs students, teachers and parents, as well as </a:t>
          </a:r>
          <a:r>
            <a:rPr lang="en-US" sz="2000" b="1" dirty="0" err="1" smtClean="0">
              <a:latin typeface="Times New Roman" pitchFamily="18" charset="0"/>
              <a:cs typeface="Times New Roman" pitchFamily="18" charset="0"/>
            </a:rPr>
            <a:t>thebroader</a:t>
          </a:r>
          <a:r>
            <a:rPr lang="en-US" sz="2000" b="1" dirty="0" smtClean="0">
              <a:latin typeface="Times New Roman" pitchFamily="18" charset="0"/>
              <a:cs typeface="Times New Roman" pitchFamily="18" charset="0"/>
            </a:rPr>
            <a:t> educational community, of achievement at a certain point in time</a:t>
          </a:r>
          <a:endParaRPr lang="en-US" sz="2000" b="1" dirty="0">
            <a:latin typeface="Times New Roman" pitchFamily="18" charset="0"/>
            <a:cs typeface="Times New Roman" pitchFamily="18" charset="0"/>
          </a:endParaRPr>
        </a:p>
      </dgm:t>
    </dgm:pt>
    <dgm:pt modelId="{A3B93ADB-19D9-4851-8C48-C1728F931DC9}" type="parTrans" cxnId="{B5CECF39-1D80-419C-A301-FE8C0CBA7C9A}">
      <dgm:prSet/>
      <dgm:spPr/>
      <dgm:t>
        <a:bodyPr/>
        <a:lstStyle/>
        <a:p>
          <a:endParaRPr lang="en-US"/>
        </a:p>
      </dgm:t>
    </dgm:pt>
    <dgm:pt modelId="{000C11E1-0A7A-4FE7-85A1-3460B03AAEC0}" type="sibTrans" cxnId="{B5CECF39-1D80-419C-A301-FE8C0CBA7C9A}">
      <dgm:prSet/>
      <dgm:spPr/>
      <dgm:t>
        <a:bodyPr/>
        <a:lstStyle/>
        <a:p>
          <a:endParaRPr lang="en-US"/>
        </a:p>
      </dgm:t>
    </dgm:pt>
    <dgm:pt modelId="{8405874A-9E74-40A4-88DE-BE0BE5E24282}" type="pres">
      <dgm:prSet presAssocID="{2BF4513A-709C-45A5-9A4C-D3F093FBAFF2}" presName="linearFlow" presStyleCnt="0">
        <dgm:presLayoutVars>
          <dgm:dir/>
          <dgm:animLvl val="lvl"/>
          <dgm:resizeHandles/>
        </dgm:presLayoutVars>
      </dgm:prSet>
      <dgm:spPr/>
      <dgm:t>
        <a:bodyPr/>
        <a:lstStyle/>
        <a:p>
          <a:endParaRPr lang="en-US"/>
        </a:p>
      </dgm:t>
    </dgm:pt>
    <dgm:pt modelId="{C303D5AC-9388-4989-8928-1D64D3F361CF}" type="pres">
      <dgm:prSet presAssocID="{A2503D76-858C-4C14-BA69-7351929FC023}" presName="compositeNode" presStyleCnt="0">
        <dgm:presLayoutVars>
          <dgm:bulletEnabled val="1"/>
        </dgm:presLayoutVars>
      </dgm:prSet>
      <dgm:spPr/>
    </dgm:pt>
    <dgm:pt modelId="{FE172138-64A7-4986-86E8-2C9BF2D1E731}" type="pres">
      <dgm:prSet presAssocID="{A2503D76-858C-4C14-BA69-7351929FC023}" presName="image" presStyleLbl="fgImgPlace1" presStyleIdx="0" presStyleCnt="3" custLinFactNeighborX="-6680" custLinFactNeighborY="-28258"/>
      <dgm:spPr>
        <a:noFill/>
        <a:ln>
          <a:noFill/>
        </a:ln>
      </dgm:spPr>
    </dgm:pt>
    <dgm:pt modelId="{022315A0-055B-41DC-BF9F-829E1F98DB6C}" type="pres">
      <dgm:prSet presAssocID="{A2503D76-858C-4C14-BA69-7351929FC023}" presName="childNode" presStyleLbl="node1" presStyleIdx="0" presStyleCnt="3" custScaleY="113922">
        <dgm:presLayoutVars>
          <dgm:bulletEnabled val="1"/>
        </dgm:presLayoutVars>
      </dgm:prSet>
      <dgm:spPr/>
      <dgm:t>
        <a:bodyPr/>
        <a:lstStyle/>
        <a:p>
          <a:endParaRPr lang="en-US"/>
        </a:p>
      </dgm:t>
    </dgm:pt>
    <dgm:pt modelId="{448BDD48-83CF-4C4D-958C-61D3A0D16F89}" type="pres">
      <dgm:prSet presAssocID="{A2503D76-858C-4C14-BA69-7351929FC023}" presName="parentNode" presStyleLbl="revTx" presStyleIdx="0" presStyleCnt="3" custScaleY="115508">
        <dgm:presLayoutVars>
          <dgm:chMax val="0"/>
          <dgm:bulletEnabled val="1"/>
        </dgm:presLayoutVars>
      </dgm:prSet>
      <dgm:spPr/>
      <dgm:t>
        <a:bodyPr/>
        <a:lstStyle/>
        <a:p>
          <a:endParaRPr lang="en-US"/>
        </a:p>
      </dgm:t>
    </dgm:pt>
    <dgm:pt modelId="{FB1E66E1-C07C-46EF-9638-E47233EDE9AB}" type="pres">
      <dgm:prSet presAssocID="{DA71B84A-F140-4974-9115-96FD20E85137}" presName="sibTrans" presStyleCnt="0"/>
      <dgm:spPr/>
    </dgm:pt>
    <dgm:pt modelId="{F1D99D93-5EBC-469A-9089-58FF0FF3A632}" type="pres">
      <dgm:prSet presAssocID="{3B3188D0-8CA4-4EA5-9A3A-749DEEEF7448}" presName="compositeNode" presStyleCnt="0">
        <dgm:presLayoutVars>
          <dgm:bulletEnabled val="1"/>
        </dgm:presLayoutVars>
      </dgm:prSet>
      <dgm:spPr/>
    </dgm:pt>
    <dgm:pt modelId="{6A71A450-70F5-48B9-A9CF-C394855861F8}" type="pres">
      <dgm:prSet presAssocID="{3B3188D0-8CA4-4EA5-9A3A-749DEEEF7448}" presName="image" presStyleLbl="fgImgPlace1" presStyleIdx="1" presStyleCnt="3" custLinFactNeighborX="-31635" custLinFactNeighborY="-36696"/>
      <dgm:spPr>
        <a:noFill/>
        <a:ln>
          <a:noFill/>
        </a:ln>
      </dgm:spPr>
    </dgm:pt>
    <dgm:pt modelId="{CA87DD23-2970-49FA-A705-FF8B52457895}" type="pres">
      <dgm:prSet presAssocID="{3B3188D0-8CA4-4EA5-9A3A-749DEEEF7448}" presName="childNode" presStyleLbl="node1" presStyleIdx="1" presStyleCnt="3" custScaleX="118918" custScaleY="114715">
        <dgm:presLayoutVars>
          <dgm:bulletEnabled val="1"/>
        </dgm:presLayoutVars>
      </dgm:prSet>
      <dgm:spPr/>
      <dgm:t>
        <a:bodyPr/>
        <a:lstStyle/>
        <a:p>
          <a:endParaRPr lang="en-US"/>
        </a:p>
      </dgm:t>
    </dgm:pt>
    <dgm:pt modelId="{AC769A3A-FD35-40CC-8BBE-2877150F7DA4}" type="pres">
      <dgm:prSet presAssocID="{3B3188D0-8CA4-4EA5-9A3A-749DEEEF7448}" presName="parentNode" presStyleLbl="revTx" presStyleIdx="1" presStyleCnt="3" custScaleX="163975" custScaleY="114385" custLinFactNeighborX="-19482" custLinFactNeighborY="65">
        <dgm:presLayoutVars>
          <dgm:chMax val="0"/>
          <dgm:bulletEnabled val="1"/>
        </dgm:presLayoutVars>
      </dgm:prSet>
      <dgm:spPr/>
      <dgm:t>
        <a:bodyPr/>
        <a:lstStyle/>
        <a:p>
          <a:endParaRPr lang="en-US"/>
        </a:p>
      </dgm:t>
    </dgm:pt>
    <dgm:pt modelId="{266A1DDA-CB8D-4D4E-A340-6835C083F56E}" type="pres">
      <dgm:prSet presAssocID="{3633085F-612D-4685-B4F1-6511FF57349E}" presName="sibTrans" presStyleCnt="0"/>
      <dgm:spPr/>
    </dgm:pt>
    <dgm:pt modelId="{C69A13F5-4190-4995-ACF9-BEB7E250363B}" type="pres">
      <dgm:prSet presAssocID="{285AB7B4-4781-4A11-8875-51E7A5F75D5B}" presName="compositeNode" presStyleCnt="0">
        <dgm:presLayoutVars>
          <dgm:bulletEnabled val="1"/>
        </dgm:presLayoutVars>
      </dgm:prSet>
      <dgm:spPr/>
    </dgm:pt>
    <dgm:pt modelId="{6DCFB716-58B9-4104-9D87-5AF045094AFF}" type="pres">
      <dgm:prSet presAssocID="{285AB7B4-4781-4A11-8875-51E7A5F75D5B}" presName="image" presStyleLbl="fgImgPlace1" presStyleIdx="2" presStyleCnt="3" custLinFactNeighborX="-33381" custLinFactNeighborY="-26034"/>
      <dgm:spPr>
        <a:noFill/>
        <a:ln>
          <a:noFill/>
        </a:ln>
      </dgm:spPr>
    </dgm:pt>
    <dgm:pt modelId="{C152A44B-CA0F-4F7A-8D66-989EA9CB66DE}" type="pres">
      <dgm:prSet presAssocID="{285AB7B4-4781-4A11-8875-51E7A5F75D5B}" presName="childNode" presStyleLbl="node1" presStyleIdx="2" presStyleCnt="3" custScaleX="111209" custScaleY="113569" custLinFactNeighborX="-2188" custLinFactNeighborY="-1770">
        <dgm:presLayoutVars>
          <dgm:bulletEnabled val="1"/>
        </dgm:presLayoutVars>
      </dgm:prSet>
      <dgm:spPr/>
      <dgm:t>
        <a:bodyPr/>
        <a:lstStyle/>
        <a:p>
          <a:endParaRPr lang="en-US"/>
        </a:p>
      </dgm:t>
    </dgm:pt>
    <dgm:pt modelId="{8F26217C-0E63-4A50-B5E9-2A80DD029811}" type="pres">
      <dgm:prSet presAssocID="{285AB7B4-4781-4A11-8875-51E7A5F75D5B}" presName="parentNode" presStyleLbl="revTx" presStyleIdx="2" presStyleCnt="3" custScaleY="114240" custLinFactNeighborX="-43748" custLinFactNeighborY="-1244">
        <dgm:presLayoutVars>
          <dgm:chMax val="0"/>
          <dgm:bulletEnabled val="1"/>
        </dgm:presLayoutVars>
      </dgm:prSet>
      <dgm:spPr/>
      <dgm:t>
        <a:bodyPr/>
        <a:lstStyle/>
        <a:p>
          <a:endParaRPr lang="en-US"/>
        </a:p>
      </dgm:t>
    </dgm:pt>
  </dgm:ptLst>
  <dgm:cxnLst>
    <dgm:cxn modelId="{A4170C02-C531-4C94-82BC-20676BF7AA79}" srcId="{A2503D76-858C-4C14-BA69-7351929FC023}" destId="{D1D26DF0-4F7B-44F9-9218-1A7728B7A80E}" srcOrd="0" destOrd="0" parTransId="{DA61533C-0A4D-4E96-9586-4957F8DE372A}" sibTransId="{94C34432-C9A5-4649-B349-0EEE4DF19EFD}"/>
    <dgm:cxn modelId="{41AABAC4-F41A-41A7-B3DB-674F38BA27DF}" type="presOf" srcId="{285AB7B4-4781-4A11-8875-51E7A5F75D5B}" destId="{8F26217C-0E63-4A50-B5E9-2A80DD029811}" srcOrd="0" destOrd="0" presId="urn:microsoft.com/office/officeart/2005/8/layout/hList2"/>
    <dgm:cxn modelId="{C3542744-0CA3-41E4-88D4-C3538ADA1718}" srcId="{3B3188D0-8CA4-4EA5-9A3A-749DEEEF7448}" destId="{1DBA4DD7-3B71-45ED-BEC2-F21EB9B53932}" srcOrd="0" destOrd="0" parTransId="{BE0CBA4B-623D-4911-9D97-0FA933989D56}" sibTransId="{50BB4D05-2B1E-489A-9540-53B414993E09}"/>
    <dgm:cxn modelId="{E38B1DE1-393D-4745-827C-FA6012539FB5}" type="presOf" srcId="{1DBA4DD7-3B71-45ED-BEC2-F21EB9B53932}" destId="{CA87DD23-2970-49FA-A705-FF8B52457895}" srcOrd="0" destOrd="0" presId="urn:microsoft.com/office/officeart/2005/8/layout/hList2"/>
    <dgm:cxn modelId="{C5BB239E-CEE7-427C-B10E-0A29D1061B20}" type="presOf" srcId="{D1D26DF0-4F7B-44F9-9218-1A7728B7A80E}" destId="{022315A0-055B-41DC-BF9F-829E1F98DB6C}" srcOrd="0" destOrd="0" presId="urn:microsoft.com/office/officeart/2005/8/layout/hList2"/>
    <dgm:cxn modelId="{15F9B388-ADA3-42EF-9908-DEF7DAB5467A}" srcId="{2BF4513A-709C-45A5-9A4C-D3F093FBAFF2}" destId="{A2503D76-858C-4C14-BA69-7351929FC023}" srcOrd="0" destOrd="0" parTransId="{E0AD5BEB-DC40-4EAB-BB38-0681D30FF9E7}" sibTransId="{DA71B84A-F140-4974-9115-96FD20E85137}"/>
    <dgm:cxn modelId="{86B1BA2E-A78D-4C38-93FD-55CA91D44744}" type="presOf" srcId="{3B3188D0-8CA4-4EA5-9A3A-749DEEEF7448}" destId="{AC769A3A-FD35-40CC-8BBE-2877150F7DA4}" srcOrd="0" destOrd="0" presId="urn:microsoft.com/office/officeart/2005/8/layout/hList2"/>
    <dgm:cxn modelId="{39517D34-13C2-4AA5-980E-1068629FCD54}" srcId="{2BF4513A-709C-45A5-9A4C-D3F093FBAFF2}" destId="{285AB7B4-4781-4A11-8875-51E7A5F75D5B}" srcOrd="2" destOrd="0" parTransId="{7F97FFBD-62AD-4950-A905-1A59E6F52C6B}" sibTransId="{7A0F6155-73FA-452B-994C-1862EA537AB2}"/>
    <dgm:cxn modelId="{0906FF33-12DF-410C-8AF4-1AC17D25E4CF}" type="presOf" srcId="{C8525790-7904-45FE-9A9F-E8AD563A68F3}" destId="{C152A44B-CA0F-4F7A-8D66-989EA9CB66DE}" srcOrd="0" destOrd="0" presId="urn:microsoft.com/office/officeart/2005/8/layout/hList2"/>
    <dgm:cxn modelId="{F8B7EF88-13B5-4270-B9B1-B65780A523BC}" type="presOf" srcId="{2BF4513A-709C-45A5-9A4C-D3F093FBAFF2}" destId="{8405874A-9E74-40A4-88DE-BE0BE5E24282}" srcOrd="0" destOrd="0" presId="urn:microsoft.com/office/officeart/2005/8/layout/hList2"/>
    <dgm:cxn modelId="{05514B7D-3CAE-435C-A19C-2FD85F8F8F72}" type="presOf" srcId="{A2503D76-858C-4C14-BA69-7351929FC023}" destId="{448BDD48-83CF-4C4D-958C-61D3A0D16F89}" srcOrd="0" destOrd="0" presId="urn:microsoft.com/office/officeart/2005/8/layout/hList2"/>
    <dgm:cxn modelId="{54B80CB3-B884-4CC5-BF96-5F66519F8AD6}" srcId="{2BF4513A-709C-45A5-9A4C-D3F093FBAFF2}" destId="{3B3188D0-8CA4-4EA5-9A3A-749DEEEF7448}" srcOrd="1" destOrd="0" parTransId="{208686D2-C173-411E-8EB5-346FCEC06F2E}" sibTransId="{3633085F-612D-4685-B4F1-6511FF57349E}"/>
    <dgm:cxn modelId="{B5CECF39-1D80-419C-A301-FE8C0CBA7C9A}" srcId="{285AB7B4-4781-4A11-8875-51E7A5F75D5B}" destId="{C8525790-7904-45FE-9A9F-E8AD563A68F3}" srcOrd="0" destOrd="0" parTransId="{A3B93ADB-19D9-4851-8C48-C1728F931DC9}" sibTransId="{000C11E1-0A7A-4FE7-85A1-3460B03AAEC0}"/>
    <dgm:cxn modelId="{1A9521FC-19CB-4A6D-8A22-6E0DD25FBD5B}" type="presParOf" srcId="{8405874A-9E74-40A4-88DE-BE0BE5E24282}" destId="{C303D5AC-9388-4989-8928-1D64D3F361CF}" srcOrd="0" destOrd="0" presId="urn:microsoft.com/office/officeart/2005/8/layout/hList2"/>
    <dgm:cxn modelId="{22C220D3-BCE0-4745-B4B0-3138211D1205}" type="presParOf" srcId="{C303D5AC-9388-4989-8928-1D64D3F361CF}" destId="{FE172138-64A7-4986-86E8-2C9BF2D1E731}" srcOrd="0" destOrd="0" presId="urn:microsoft.com/office/officeart/2005/8/layout/hList2"/>
    <dgm:cxn modelId="{F588C50F-31E6-4552-8EE6-DAE87942FCA1}" type="presParOf" srcId="{C303D5AC-9388-4989-8928-1D64D3F361CF}" destId="{022315A0-055B-41DC-BF9F-829E1F98DB6C}" srcOrd="1" destOrd="0" presId="urn:microsoft.com/office/officeart/2005/8/layout/hList2"/>
    <dgm:cxn modelId="{422A0844-3FED-48CA-9291-B3E389908977}" type="presParOf" srcId="{C303D5AC-9388-4989-8928-1D64D3F361CF}" destId="{448BDD48-83CF-4C4D-958C-61D3A0D16F89}" srcOrd="2" destOrd="0" presId="urn:microsoft.com/office/officeart/2005/8/layout/hList2"/>
    <dgm:cxn modelId="{83A214B1-31EC-4062-AB06-C04A6883BFAA}" type="presParOf" srcId="{8405874A-9E74-40A4-88DE-BE0BE5E24282}" destId="{FB1E66E1-C07C-46EF-9638-E47233EDE9AB}" srcOrd="1" destOrd="0" presId="urn:microsoft.com/office/officeart/2005/8/layout/hList2"/>
    <dgm:cxn modelId="{F64186BE-44E0-4B5A-A4D3-5F864095389C}" type="presParOf" srcId="{8405874A-9E74-40A4-88DE-BE0BE5E24282}" destId="{F1D99D93-5EBC-469A-9089-58FF0FF3A632}" srcOrd="2" destOrd="0" presId="urn:microsoft.com/office/officeart/2005/8/layout/hList2"/>
    <dgm:cxn modelId="{54468C29-90A2-4D2A-9468-EF6F749E2C62}" type="presParOf" srcId="{F1D99D93-5EBC-469A-9089-58FF0FF3A632}" destId="{6A71A450-70F5-48B9-A9CF-C394855861F8}" srcOrd="0" destOrd="0" presId="urn:microsoft.com/office/officeart/2005/8/layout/hList2"/>
    <dgm:cxn modelId="{5F05B2B1-1BDC-4369-9751-D52AC85C9D09}" type="presParOf" srcId="{F1D99D93-5EBC-469A-9089-58FF0FF3A632}" destId="{CA87DD23-2970-49FA-A705-FF8B52457895}" srcOrd="1" destOrd="0" presId="urn:microsoft.com/office/officeart/2005/8/layout/hList2"/>
    <dgm:cxn modelId="{829A9854-BD12-47DA-9470-9BECE0FD525A}" type="presParOf" srcId="{F1D99D93-5EBC-469A-9089-58FF0FF3A632}" destId="{AC769A3A-FD35-40CC-8BBE-2877150F7DA4}" srcOrd="2" destOrd="0" presId="urn:microsoft.com/office/officeart/2005/8/layout/hList2"/>
    <dgm:cxn modelId="{79928817-197A-48C2-A924-E61D8185BED5}" type="presParOf" srcId="{8405874A-9E74-40A4-88DE-BE0BE5E24282}" destId="{266A1DDA-CB8D-4D4E-A340-6835C083F56E}" srcOrd="3" destOrd="0" presId="urn:microsoft.com/office/officeart/2005/8/layout/hList2"/>
    <dgm:cxn modelId="{BFE9424E-944B-4D3C-91EA-FCD4B268D264}" type="presParOf" srcId="{8405874A-9E74-40A4-88DE-BE0BE5E24282}" destId="{C69A13F5-4190-4995-ACF9-BEB7E250363B}" srcOrd="4" destOrd="0" presId="urn:microsoft.com/office/officeart/2005/8/layout/hList2"/>
    <dgm:cxn modelId="{2FEEFA10-5876-425E-A882-D729220EC5F9}" type="presParOf" srcId="{C69A13F5-4190-4995-ACF9-BEB7E250363B}" destId="{6DCFB716-58B9-4104-9D87-5AF045094AFF}" srcOrd="0" destOrd="0" presId="urn:microsoft.com/office/officeart/2005/8/layout/hList2"/>
    <dgm:cxn modelId="{6EBCC32C-6587-4F3D-9BEF-B41411183210}" type="presParOf" srcId="{C69A13F5-4190-4995-ACF9-BEB7E250363B}" destId="{C152A44B-CA0F-4F7A-8D66-989EA9CB66DE}" srcOrd="1" destOrd="0" presId="urn:microsoft.com/office/officeart/2005/8/layout/hList2"/>
    <dgm:cxn modelId="{6398A6BA-2863-4308-9499-29C982B4378C}" type="presParOf" srcId="{C69A13F5-4190-4995-ACF9-BEB7E250363B}" destId="{8F26217C-0E63-4A50-B5E9-2A80DD029811}" srcOrd="2" destOrd="0" presId="urn:microsoft.com/office/officeart/2005/8/layout/hList2"/>
  </dgm:cxnLst>
  <dgm:bg/>
  <dgm:whole>
    <a:ln>
      <a:noFill/>
    </a:ln>
  </dgm:whole>
</dgm:dataModel>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DCC416-98B3-42ED-A7A6-D90C819C18EE}" type="datetimeFigureOut">
              <a:rPr lang="en-US" smtClean="0"/>
              <a:pPr/>
              <a:t>7/31/2020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9D36BA-6BD9-424D-BC39-9D19386096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21287BC0-2E5D-4B83-928A-8A78FD3EDECB}" type="datetime1">
              <a:rPr lang="en-US" smtClean="0"/>
              <a:pPr/>
              <a:t>7/31/2020</a:t>
            </a:fld>
            <a:endParaRPr lang="en-US"/>
          </a:p>
        </p:txBody>
      </p:sp>
      <p:sp>
        <p:nvSpPr>
          <p:cNvPr id="17" name="Footer Placeholder 16"/>
          <p:cNvSpPr>
            <a:spLocks noGrp="1"/>
          </p:cNvSpPr>
          <p:nvPr>
            <p:ph type="ftr" sz="quarter" idx="11"/>
          </p:nvPr>
        </p:nvSpPr>
        <p:spPr/>
        <p:txBody>
          <a:bodyPr/>
          <a:lstStyle>
            <a:extLst/>
          </a:lstStyle>
          <a:p>
            <a:r>
              <a:rPr lang="en-US" smtClean="0"/>
              <a:t>Dr. A. PAREET JAYADEVI, ASSISTANT PROFESSOR</a:t>
            </a:r>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advClick="0" advTm="2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D88E85-BC9C-4BDA-BC0B-17DB82EA2416}" type="datetime1">
              <a:rPr lang="en-US" smtClean="0"/>
              <a:pPr/>
              <a:t>7/31/2020</a:t>
            </a:fld>
            <a:endParaRPr lang="en-US"/>
          </a:p>
        </p:txBody>
      </p:sp>
      <p:sp>
        <p:nvSpPr>
          <p:cNvPr id="5" name="Footer Placeholder 4"/>
          <p:cNvSpPr>
            <a:spLocks noGrp="1"/>
          </p:cNvSpPr>
          <p:nvPr>
            <p:ph type="ftr" sz="quarter" idx="11"/>
          </p:nvPr>
        </p:nvSpPr>
        <p:spPr/>
        <p:txBody>
          <a:bodyPr/>
          <a:lstStyle>
            <a:extLst/>
          </a:lstStyle>
          <a:p>
            <a:r>
              <a:rPr lang="en-US" smtClean="0"/>
              <a:t>Dr. A. PAREET JAYADEVI, ASSISTANT PROFESSOR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advClick="0" advTm="2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0623CC-3415-4B24-8AA6-B461D6B5F4A4}" type="datetime1">
              <a:rPr lang="en-US" smtClean="0"/>
              <a:pPr/>
              <a:t>7/31/2020</a:t>
            </a:fld>
            <a:endParaRPr lang="en-US"/>
          </a:p>
        </p:txBody>
      </p:sp>
      <p:sp>
        <p:nvSpPr>
          <p:cNvPr id="5" name="Footer Placeholder 4"/>
          <p:cNvSpPr>
            <a:spLocks noGrp="1"/>
          </p:cNvSpPr>
          <p:nvPr>
            <p:ph type="ftr" sz="quarter" idx="11"/>
          </p:nvPr>
        </p:nvSpPr>
        <p:spPr/>
        <p:txBody>
          <a:bodyPr/>
          <a:lstStyle>
            <a:extLst/>
          </a:lstStyle>
          <a:p>
            <a:r>
              <a:rPr lang="en-US" smtClean="0"/>
              <a:t>Dr. A. PAREET JAYADEVI, ASSISTANT PROFESSOR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advClick="0" advTm="2000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2112400" y="2111133"/>
            <a:ext cx="4919400" cy="15464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11" name="Google Shape;111;p3"/>
          <p:cNvSpPr txBox="1">
            <a:spLocks noGrp="1"/>
          </p:cNvSpPr>
          <p:nvPr>
            <p:ph type="subTitle" idx="1"/>
          </p:nvPr>
        </p:nvSpPr>
        <p:spPr>
          <a:xfrm>
            <a:off x="2112400" y="3786736"/>
            <a:ext cx="4919400" cy="10464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grpSp>
        <p:nvGrpSpPr>
          <p:cNvPr id="2" name="Google Shape;112;p3"/>
          <p:cNvGrpSpPr/>
          <p:nvPr/>
        </p:nvGrpSpPr>
        <p:grpSpPr>
          <a:xfrm>
            <a:off x="-83913" y="-224871"/>
            <a:ext cx="9288757" cy="7235872"/>
            <a:chOff x="-83913" y="-168653"/>
            <a:chExt cx="9288757" cy="5426904"/>
          </a:xfrm>
        </p:grpSpPr>
        <p:sp>
          <p:nvSpPr>
            <p:cNvPr id="113" name="Google Shape;113;p3"/>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transition spd="slow"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5C7571-30CA-4C2F-A728-4A21D8ACFBCF}" type="datetime1">
              <a:rPr lang="en-US" smtClean="0"/>
              <a:pPr/>
              <a:t>7/31/2020</a:t>
            </a:fld>
            <a:endParaRPr lang="en-US"/>
          </a:p>
        </p:txBody>
      </p:sp>
      <p:sp>
        <p:nvSpPr>
          <p:cNvPr id="5" name="Footer Placeholder 4"/>
          <p:cNvSpPr>
            <a:spLocks noGrp="1"/>
          </p:cNvSpPr>
          <p:nvPr>
            <p:ph type="ftr" sz="quarter" idx="11"/>
          </p:nvPr>
        </p:nvSpPr>
        <p:spPr/>
        <p:txBody>
          <a:bodyPr/>
          <a:lstStyle>
            <a:extLst/>
          </a:lstStyle>
          <a:p>
            <a:r>
              <a:rPr lang="en-US" smtClean="0"/>
              <a:t>Dr. A. PAREET JAYADEVI, ASSISTANT PROFESSOR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advClick="0"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6FE0412-BAE5-4855-A54A-BDD8AF44F0CB}" type="datetime1">
              <a:rPr lang="en-US" smtClean="0"/>
              <a:pPr/>
              <a:t>7/31/2020</a:t>
            </a:fld>
            <a:endParaRPr lang="en-US"/>
          </a:p>
        </p:txBody>
      </p:sp>
      <p:sp>
        <p:nvSpPr>
          <p:cNvPr id="5" name="Footer Placeholder 4"/>
          <p:cNvSpPr>
            <a:spLocks noGrp="1"/>
          </p:cNvSpPr>
          <p:nvPr>
            <p:ph type="ftr" sz="quarter" idx="11"/>
          </p:nvPr>
        </p:nvSpPr>
        <p:spPr/>
        <p:txBody>
          <a:bodyPr/>
          <a:lstStyle>
            <a:extLst/>
          </a:lstStyle>
          <a:p>
            <a:r>
              <a:rPr lang="en-US" smtClean="0"/>
              <a:t>Dr. A. PAREET JAYADEVI, ASSISTANT PROFESSOR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advClick="0"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57DC7C-E05F-4133-9828-7BCC4BE3B77D}" type="datetime1">
              <a:rPr lang="en-US" smtClean="0"/>
              <a:pPr/>
              <a:t>7/31/2020</a:t>
            </a:fld>
            <a:endParaRPr lang="en-US"/>
          </a:p>
        </p:txBody>
      </p:sp>
      <p:sp>
        <p:nvSpPr>
          <p:cNvPr id="6" name="Footer Placeholder 5"/>
          <p:cNvSpPr>
            <a:spLocks noGrp="1"/>
          </p:cNvSpPr>
          <p:nvPr>
            <p:ph type="ftr" sz="quarter" idx="11"/>
          </p:nvPr>
        </p:nvSpPr>
        <p:spPr/>
        <p:txBody>
          <a:bodyPr/>
          <a:lstStyle>
            <a:extLst/>
          </a:lstStyle>
          <a:p>
            <a:r>
              <a:rPr lang="en-US" smtClean="0"/>
              <a:t>Dr. A. PAREET JAYADEVI, ASSISTANT PROFESSOR</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advClick="0"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F84AEB1-7943-492A-81CD-B0104F4D8EAB}" type="datetime1">
              <a:rPr lang="en-US" smtClean="0"/>
              <a:pPr/>
              <a:t>7/31/2020</a:t>
            </a:fld>
            <a:endParaRPr lang="en-US"/>
          </a:p>
        </p:txBody>
      </p:sp>
      <p:sp>
        <p:nvSpPr>
          <p:cNvPr id="8" name="Footer Placeholder 7"/>
          <p:cNvSpPr>
            <a:spLocks noGrp="1"/>
          </p:cNvSpPr>
          <p:nvPr>
            <p:ph type="ftr" sz="quarter" idx="11"/>
          </p:nvPr>
        </p:nvSpPr>
        <p:spPr/>
        <p:txBody>
          <a:bodyPr/>
          <a:lstStyle>
            <a:extLst/>
          </a:lstStyle>
          <a:p>
            <a:r>
              <a:rPr lang="en-US" smtClean="0"/>
              <a:t>Dr. A. PAREET JAYADEVI, ASSISTANT PROFESSOR</a:t>
            </a:r>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advClick="0"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F2FA5B4-3215-4AB5-8939-D95D188442D2}" type="datetime1">
              <a:rPr lang="en-US" smtClean="0"/>
              <a:pPr/>
              <a:t>7/31/2020</a:t>
            </a:fld>
            <a:endParaRPr lang="en-US"/>
          </a:p>
        </p:txBody>
      </p:sp>
      <p:sp>
        <p:nvSpPr>
          <p:cNvPr id="4" name="Footer Placeholder 3"/>
          <p:cNvSpPr>
            <a:spLocks noGrp="1"/>
          </p:cNvSpPr>
          <p:nvPr>
            <p:ph type="ftr" sz="quarter" idx="11"/>
          </p:nvPr>
        </p:nvSpPr>
        <p:spPr/>
        <p:txBody>
          <a:bodyPr/>
          <a:lstStyle>
            <a:extLst/>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advClick="0"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FDF5798-6D3C-400D-B746-F8ED1A645449}" type="datetime1">
              <a:rPr lang="en-US" smtClean="0"/>
              <a:pPr/>
              <a:t>7/31/2020</a:t>
            </a:fld>
            <a:endParaRPr lang="en-US"/>
          </a:p>
        </p:txBody>
      </p:sp>
      <p:sp>
        <p:nvSpPr>
          <p:cNvPr id="3" name="Footer Placeholder 2"/>
          <p:cNvSpPr>
            <a:spLocks noGrp="1"/>
          </p:cNvSpPr>
          <p:nvPr>
            <p:ph type="ftr" sz="quarter" idx="11"/>
          </p:nvPr>
        </p:nvSpPr>
        <p:spPr/>
        <p:txBody>
          <a:bodyPr/>
          <a:lstStyle>
            <a:extLst/>
          </a:lstStyle>
          <a:p>
            <a:r>
              <a:rPr lang="en-US" smtClean="0"/>
              <a:t>Dr. A. PAREET JAYADEVI, ASSISTANT PROFESSOR</a:t>
            </a:r>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advClick="0"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029932-0B65-4620-8E0D-6BA08A193998}" type="datetime1">
              <a:rPr lang="en-US" smtClean="0"/>
              <a:pPr/>
              <a:t>7/31/2020</a:t>
            </a:fld>
            <a:endParaRPr lang="en-US"/>
          </a:p>
        </p:txBody>
      </p:sp>
      <p:sp>
        <p:nvSpPr>
          <p:cNvPr id="6" name="Footer Placeholder 5"/>
          <p:cNvSpPr>
            <a:spLocks noGrp="1"/>
          </p:cNvSpPr>
          <p:nvPr>
            <p:ph type="ftr" sz="quarter" idx="11"/>
          </p:nvPr>
        </p:nvSpPr>
        <p:spPr/>
        <p:txBody>
          <a:bodyPr/>
          <a:lstStyle>
            <a:extLst/>
          </a:lstStyle>
          <a:p>
            <a:r>
              <a:rPr lang="en-US" smtClean="0"/>
              <a:t>Dr. A. PAREET JAYADEVI, ASSISTANT PROFESSOR</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advClick="0" advTm="2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6BD9025-60B6-4D36-99D7-300DE0C0430E}" type="datetime1">
              <a:rPr lang="en-US" smtClean="0"/>
              <a:pPr/>
              <a:t>7/31/2020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r>
              <a:rPr lang="en-US" smtClean="0"/>
              <a:t>Dr. A. PAREET JAYADEVI, ASSISTANT PROFESSOR</a:t>
            </a: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transition spd="slow" advClick="0" advTm="2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75795C2-AE83-4318-BF22-31620B403F6C}" type="datetime1">
              <a:rPr lang="en-US" smtClean="0"/>
              <a:pPr/>
              <a:t>7/31/2020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smtClean="0"/>
              <a:t>Dr. A. PAREET JAYADEVI, ASSISTANT PROFESSOR</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20000"/>
  <p:hf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1000"/>
            <a:ext cx="7772400" cy="2127504"/>
          </a:xfrm>
        </p:spPr>
        <p:txBody>
          <a:bodyPr/>
          <a:lstStyle/>
          <a:p>
            <a:r>
              <a:rPr lang="en-US" sz="2800" dirty="0" smtClean="0"/>
              <a:t>MEASI</a:t>
            </a:r>
            <a:br>
              <a:rPr lang="en-US" sz="2800" dirty="0" smtClean="0"/>
            </a:br>
            <a:r>
              <a:rPr lang="en-US" sz="2800" dirty="0" smtClean="0"/>
              <a:t> COLLEGE OF EDUCATION – 10209</a:t>
            </a:r>
            <a:br>
              <a:rPr lang="en-US" sz="2800" dirty="0" smtClean="0"/>
            </a:br>
            <a:r>
              <a:rPr lang="en-US" sz="2800" dirty="0" smtClean="0"/>
              <a:t>  </a:t>
            </a:r>
            <a:r>
              <a:rPr lang="en-US" sz="1400" dirty="0" smtClean="0">
                <a:solidFill>
                  <a:schemeClr val="bg2"/>
                </a:solidFill>
              </a:rPr>
              <a:t>No.2, </a:t>
            </a:r>
            <a:r>
              <a:rPr lang="en-US" sz="1400" dirty="0" err="1" smtClean="0">
                <a:solidFill>
                  <a:schemeClr val="bg2"/>
                </a:solidFill>
              </a:rPr>
              <a:t>Demellows</a:t>
            </a:r>
            <a:r>
              <a:rPr lang="en-US" sz="1400" dirty="0" smtClean="0">
                <a:solidFill>
                  <a:schemeClr val="bg2"/>
                </a:solidFill>
              </a:rPr>
              <a:t> Road, </a:t>
            </a:r>
            <a:r>
              <a:rPr lang="en-US" sz="1400" dirty="0" err="1" smtClean="0">
                <a:solidFill>
                  <a:schemeClr val="bg2"/>
                </a:solidFill>
              </a:rPr>
              <a:t>Choolai</a:t>
            </a:r>
            <a:r>
              <a:rPr lang="en-US" sz="1400" dirty="0" smtClean="0">
                <a:solidFill>
                  <a:schemeClr val="bg2"/>
                </a:solidFill>
              </a:rPr>
              <a:t>, Chennai- 600112 </a:t>
            </a:r>
            <a:br>
              <a:rPr lang="en-US" sz="1400" dirty="0" smtClean="0">
                <a:solidFill>
                  <a:schemeClr val="bg2"/>
                </a:solidFill>
              </a:rPr>
            </a:br>
            <a:r>
              <a:rPr lang="en-US" sz="1400" dirty="0" smtClean="0">
                <a:solidFill>
                  <a:schemeClr val="bg2"/>
                </a:solidFill>
              </a:rPr>
              <a:t>    </a:t>
            </a:r>
            <a:r>
              <a:rPr lang="en-US" sz="1200" i="1" dirty="0" smtClean="0">
                <a:solidFill>
                  <a:schemeClr val="tx1"/>
                </a:solidFill>
              </a:rPr>
              <a:t>(Affiliated to TAMILNADU TEACHERS EDUCATION UNIVERSITY)</a:t>
            </a:r>
            <a:endParaRPr lang="en-US" sz="2800" i="1" dirty="0">
              <a:solidFill>
                <a:schemeClr val="tx1"/>
              </a:solidFill>
            </a:endParaRPr>
          </a:p>
        </p:txBody>
      </p:sp>
      <p:sp>
        <p:nvSpPr>
          <p:cNvPr id="4" name="Slide Number Placeholder 3"/>
          <p:cNvSpPr>
            <a:spLocks noGrp="1"/>
          </p:cNvSpPr>
          <p:nvPr>
            <p:ph type="sldNum" sz="quarter" idx="12"/>
          </p:nvPr>
        </p:nvSpPr>
        <p:spPr>
          <a:xfrm>
            <a:off x="8610600" y="6645275"/>
            <a:ext cx="457200" cy="365125"/>
          </a:xfrm>
        </p:spPr>
        <p:txBody>
          <a:bodyPr/>
          <a:lstStyle/>
          <a:p>
            <a:fld id="{B6F15528-21DE-4FAA-801E-634DDDAF4B2B}" type="slidenum">
              <a:rPr lang="en-US" smtClean="0"/>
              <a:pPr/>
              <a:t>1</a:t>
            </a:fld>
            <a:endParaRPr lang="en-US"/>
          </a:p>
        </p:txBody>
      </p:sp>
      <p:sp>
        <p:nvSpPr>
          <p:cNvPr id="5" name="Footer Placeholder 4"/>
          <p:cNvSpPr>
            <a:spLocks noGrp="1"/>
          </p:cNvSpPr>
          <p:nvPr>
            <p:ph type="ftr" sz="quarter" idx="11"/>
          </p:nvPr>
        </p:nvSpPr>
        <p:spPr/>
        <p:txBody>
          <a:bodyPr/>
          <a:lstStyle/>
          <a:p>
            <a:r>
              <a:rPr lang="en-US" dirty="0" smtClean="0"/>
              <a:t>Dr. A. PAREET JAYADEVI</a:t>
            </a:r>
            <a:r>
              <a:rPr lang="en-US" i="1" dirty="0" smtClean="0"/>
              <a:t>,  ASSISTANT PROFESSOR IN ECONOMICS</a:t>
            </a:r>
            <a:endParaRPr lang="en-US" i="1" dirty="0"/>
          </a:p>
        </p:txBody>
      </p:sp>
      <p:pic>
        <p:nvPicPr>
          <p:cNvPr id="6" name="Picture 5" descr="Copy of measi photo.jpg"/>
          <p:cNvPicPr>
            <a:picLocks noChangeAspect="1"/>
          </p:cNvPicPr>
          <p:nvPr/>
        </p:nvPicPr>
        <p:blipFill>
          <a:blip r:embed="rId2"/>
          <a:stretch>
            <a:fillRect/>
          </a:stretch>
        </p:blipFill>
        <p:spPr>
          <a:xfrm>
            <a:off x="990600" y="304800"/>
            <a:ext cx="7467600" cy="3600450"/>
          </a:xfrm>
          <a:prstGeom prst="rect">
            <a:avLst/>
          </a:prstGeom>
        </p:spPr>
      </p:pic>
    </p:spTree>
  </p:cSld>
  <p:clrMapOvr>
    <a:masterClrMapping/>
  </p:clrMapOvr>
  <p:transition spd="slow" advClick="0" advTm="4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Measurement - Definition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914400" y="1371600"/>
            <a:ext cx="4191000" cy="4953000"/>
          </a:xfrm>
        </p:spPr>
        <p:txBody>
          <a:bodyPr>
            <a:noAutofit/>
          </a:bodyPr>
          <a:lstStyle/>
          <a:p>
            <a:r>
              <a:rPr lang="en-US" sz="2400" dirty="0" smtClean="0">
                <a:latin typeface="Times New Roman" pitchFamily="18" charset="0"/>
                <a:cs typeface="Times New Roman" pitchFamily="18" charset="0"/>
              </a:rPr>
              <a:t>Measurement refers to the process of assigning numerals to events, objects etc. according to certain rules (Tyler, 1963).</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Measurement consists of rules for assigning numbers to objects in such a way as to represent quantities of attributes (</a:t>
            </a:r>
            <a:r>
              <a:rPr lang="en-US" sz="2400" dirty="0" err="1" smtClean="0">
                <a:latin typeface="Times New Roman" pitchFamily="18" charset="0"/>
                <a:cs typeface="Times New Roman" pitchFamily="18" charset="0"/>
              </a:rPr>
              <a:t>Nunnally</a:t>
            </a:r>
            <a:r>
              <a:rPr lang="en-US" sz="2400" dirty="0" smtClean="0">
                <a:latin typeface="Times New Roman" pitchFamily="18" charset="0"/>
                <a:cs typeface="Times New Roman" pitchFamily="18" charset="0"/>
              </a:rPr>
              <a:t>, 1970).</a:t>
            </a:r>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6" name="Picture 5" descr="source.gif"/>
          <p:cNvPicPr>
            <a:picLocks noChangeAspect="1"/>
          </p:cNvPicPr>
          <p:nvPr/>
        </p:nvPicPr>
        <p:blipFill>
          <a:blip r:embed="rId2" cstate="print"/>
          <a:stretch>
            <a:fillRect/>
          </a:stretch>
        </p:blipFill>
        <p:spPr>
          <a:xfrm>
            <a:off x="5105400" y="3429000"/>
            <a:ext cx="3926681" cy="3124200"/>
          </a:xfrm>
          <a:prstGeom prst="rect">
            <a:avLst/>
          </a:prstGeom>
        </p:spPr>
      </p:pic>
      <p:pic>
        <p:nvPicPr>
          <p:cNvPr id="8" name="Picture 7" descr="download (8).jpg"/>
          <p:cNvPicPr>
            <a:picLocks noChangeAspect="1"/>
          </p:cNvPicPr>
          <p:nvPr/>
        </p:nvPicPr>
        <p:blipFill>
          <a:blip r:embed="rId3"/>
          <a:stretch>
            <a:fillRect/>
          </a:stretch>
        </p:blipFill>
        <p:spPr>
          <a:xfrm>
            <a:off x="5867400" y="1447800"/>
            <a:ext cx="3070444" cy="1504950"/>
          </a:xfrm>
          <a:prstGeom prst="rect">
            <a:avLst/>
          </a:prstGeom>
        </p:spPr>
      </p:pic>
    </p:spTree>
  </p:cSld>
  <p:clrMapOvr>
    <a:masterClrMapping/>
  </p:clrMapOvr>
  <p:transition spd="slow"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5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u="sng" dirty="0" smtClean="0"/>
              <a:t>Measurement</a:t>
            </a:r>
            <a:endParaRPr lang="en-US" dirty="0"/>
          </a:p>
        </p:txBody>
      </p:sp>
      <p:sp>
        <p:nvSpPr>
          <p:cNvPr id="15363" name="Content Placeholder 2"/>
          <p:cNvSpPr>
            <a:spLocks noGrp="1"/>
          </p:cNvSpPr>
          <p:nvPr>
            <p:ph sz="quarter" idx="1"/>
          </p:nvPr>
        </p:nvSpPr>
        <p:spPr>
          <a:xfrm>
            <a:off x="381000" y="1295400"/>
            <a:ext cx="5048250" cy="5045075"/>
          </a:xfrm>
        </p:spPr>
        <p:txBody>
          <a:bodyPr>
            <a:normAutofit lnSpcReduction="10000"/>
          </a:bodyPr>
          <a:lstStyle/>
          <a:p>
            <a:pPr eaLnBrk="1" hangingPunct="1"/>
            <a:r>
              <a:rPr lang="en-US" sz="2400" b="1" dirty="0" smtClean="0">
                <a:latin typeface="Times New Roman" pitchFamily="18" charset="0"/>
                <a:cs typeface="Times New Roman" pitchFamily="18" charset="0"/>
              </a:rPr>
              <a:t>According to Norman E Ground (1985):</a:t>
            </a:r>
            <a:endParaRPr lang="en-US" sz="2400" dirty="0" smtClean="0">
              <a:latin typeface="Times New Roman" pitchFamily="18" charset="0"/>
              <a:cs typeface="Times New Roman" pitchFamily="18" charset="0"/>
            </a:endParaRPr>
          </a:p>
          <a:p>
            <a:pPr eaLnBrk="1" hangingPunct="1">
              <a:buFont typeface="Wingdings 2" pitchFamily="18" charset="2"/>
              <a:buNone/>
            </a:pPr>
            <a:r>
              <a:rPr lang="en-US" sz="2400" dirty="0" smtClean="0">
                <a:latin typeface="Times New Roman" pitchFamily="18" charset="0"/>
                <a:cs typeface="Times New Roman" pitchFamily="18" charset="0"/>
              </a:rPr>
              <a:t>		“Measurement is the process of obtaining a </a:t>
            </a:r>
            <a:r>
              <a:rPr lang="en-US" sz="2400" dirty="0" err="1" smtClean="0">
                <a:latin typeface="Times New Roman" pitchFamily="18" charset="0"/>
                <a:cs typeface="Times New Roman" pitchFamily="18" charset="0"/>
              </a:rPr>
              <a:t>numarical</a:t>
            </a:r>
            <a:r>
              <a:rPr lang="en-US" sz="2400" dirty="0" smtClean="0">
                <a:latin typeface="Times New Roman" pitchFamily="18" charset="0"/>
                <a:cs typeface="Times New Roman" pitchFamily="18" charset="0"/>
              </a:rPr>
              <a:t> description of the degree to which an individual possesses a particular characteristic.” </a:t>
            </a:r>
          </a:p>
          <a:p>
            <a:pPr eaLnBrk="1" hangingPunct="1"/>
            <a:r>
              <a:rPr lang="en-US" sz="2400" b="1" dirty="0" smtClean="0">
                <a:latin typeface="Times New Roman" pitchFamily="18" charset="0"/>
                <a:cs typeface="Times New Roman" pitchFamily="18" charset="0"/>
              </a:rPr>
              <a:t>According to </a:t>
            </a:r>
            <a:r>
              <a:rPr lang="en-US" sz="2400" b="1" dirty="0" err="1" smtClean="0">
                <a:latin typeface="Times New Roman" pitchFamily="18" charset="0"/>
                <a:cs typeface="Times New Roman" pitchFamily="18" charset="0"/>
              </a:rPr>
              <a:t>Ebel</a:t>
            </a:r>
            <a:r>
              <a:rPr lang="en-US" sz="2400" b="1" dirty="0" smtClean="0">
                <a:latin typeface="Times New Roman" pitchFamily="18" charset="0"/>
                <a:cs typeface="Times New Roman" pitchFamily="18" charset="0"/>
              </a:rPr>
              <a:t> &amp; </a:t>
            </a:r>
            <a:r>
              <a:rPr lang="en-US" sz="2400" b="1" dirty="0" err="1" smtClean="0">
                <a:latin typeface="Times New Roman" pitchFamily="18" charset="0"/>
                <a:cs typeface="Times New Roman" pitchFamily="18" charset="0"/>
              </a:rPr>
              <a:t>Frisbie</a:t>
            </a:r>
            <a:r>
              <a:rPr lang="en-US" sz="2400" b="1" dirty="0" smtClean="0">
                <a:latin typeface="Times New Roman" pitchFamily="18" charset="0"/>
                <a:cs typeface="Times New Roman" pitchFamily="18" charset="0"/>
              </a:rPr>
              <a:t> (1991):</a:t>
            </a:r>
            <a:endParaRPr lang="en-US" sz="2400" dirty="0" smtClean="0">
              <a:latin typeface="Times New Roman" pitchFamily="18" charset="0"/>
              <a:cs typeface="Times New Roman" pitchFamily="18" charset="0"/>
            </a:endParaRPr>
          </a:p>
          <a:p>
            <a:pPr eaLnBrk="1" hangingPunct="1">
              <a:buFont typeface="Wingdings 2" pitchFamily="18" charset="2"/>
              <a:buNone/>
            </a:pPr>
            <a:r>
              <a:rPr lang="en-US" sz="2400" dirty="0" smtClean="0">
                <a:latin typeface="Times New Roman" pitchFamily="18" charset="0"/>
                <a:cs typeface="Times New Roman" pitchFamily="18" charset="0"/>
              </a:rPr>
              <a:t>		“Measurement is the process of assigning numbers to individuals or their characteristics according to specified rules.”</a:t>
            </a:r>
          </a:p>
        </p:txBody>
      </p:sp>
      <p:pic>
        <p:nvPicPr>
          <p:cNvPr id="6" name="Picture 5" descr="1m7fpstc6p.jpg"/>
          <p:cNvPicPr>
            <a:picLocks noChangeAspect="1"/>
          </p:cNvPicPr>
          <p:nvPr/>
        </p:nvPicPr>
        <p:blipFill>
          <a:blip r:embed="rId2"/>
          <a:stretch>
            <a:fillRect/>
          </a:stretch>
        </p:blipFill>
        <p:spPr>
          <a:xfrm>
            <a:off x="5410200" y="1066800"/>
            <a:ext cx="3581400" cy="5181600"/>
          </a:xfrm>
          <a:prstGeom prst="rect">
            <a:avLst/>
          </a:prstGeom>
        </p:spPr>
      </p:pic>
    </p:spTree>
  </p:cSld>
  <p:clrMapOvr>
    <a:masterClrMapping/>
  </p:clrMapOvr>
  <p:transition spd="slow" advClick="0" advTm="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Effect transition="in" filter="box(in)">
                                      <p:cBhvr>
                                        <p:cTn id="11" dur="2000"/>
                                        <p:tgtEl>
                                          <p:spTgt spid="15363">
                                            <p:txEl>
                                              <p:pRg st="0" end="0"/>
                                            </p:txEl>
                                          </p:spTgt>
                                        </p:tgtEl>
                                      </p:cBhvr>
                                    </p:animEffect>
                                  </p:childTnLst>
                                </p:cTn>
                              </p:par>
                            </p:childTnLst>
                          </p:cTn>
                        </p:par>
                        <p:par>
                          <p:cTn id="12" fill="hold" nodeType="afterGroup">
                            <p:stCondLst>
                              <p:cond delay="3000"/>
                            </p:stCondLst>
                            <p:childTnLst>
                              <p:par>
                                <p:cTn id="13" presetID="4" presetClass="entr" presetSubtype="16" fill="hold" grpId="0" nodeType="after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Effect transition="in" filter="box(in)">
                                      <p:cBhvr>
                                        <p:cTn id="15" dur="2000"/>
                                        <p:tgtEl>
                                          <p:spTgt spid="15363">
                                            <p:txEl>
                                              <p:pRg st="1" end="1"/>
                                            </p:txEl>
                                          </p:spTgt>
                                        </p:tgtEl>
                                      </p:cBhvr>
                                    </p:animEffect>
                                  </p:childTnLst>
                                </p:cTn>
                              </p:par>
                            </p:childTnLst>
                          </p:cTn>
                        </p:par>
                        <p:par>
                          <p:cTn id="16" fill="hold" nodeType="afterGroup">
                            <p:stCondLst>
                              <p:cond delay="5000"/>
                            </p:stCondLst>
                            <p:childTnLst>
                              <p:par>
                                <p:cTn id="17" presetID="4" presetClass="entr" presetSubtype="16" fill="hold" grpId="0" nodeType="after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Effect transition="in" filter="box(in)">
                                      <p:cBhvr>
                                        <p:cTn id="19" dur="2000"/>
                                        <p:tgtEl>
                                          <p:spTgt spid="15363">
                                            <p:txEl>
                                              <p:pRg st="2" end="2"/>
                                            </p:txEl>
                                          </p:spTgt>
                                        </p:tgtEl>
                                      </p:cBhvr>
                                    </p:animEffect>
                                  </p:childTnLst>
                                </p:cTn>
                              </p:par>
                            </p:childTnLst>
                          </p:cTn>
                        </p:par>
                        <p:par>
                          <p:cTn id="20" fill="hold" nodeType="afterGroup">
                            <p:stCondLst>
                              <p:cond delay="7000"/>
                            </p:stCondLst>
                            <p:childTnLst>
                              <p:par>
                                <p:cTn id="21" presetID="4" presetClass="entr" presetSubtype="16" fill="hold" grpId="0" nodeType="after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Effect transition="in" filter="box(in)">
                                      <p:cBhvr>
                                        <p:cTn id="23" dur="20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6" name="Rectangle 5"/>
          <p:cNvSpPr/>
          <p:nvPr/>
        </p:nvSpPr>
        <p:spPr>
          <a:xfrm>
            <a:off x="1905000" y="1828800"/>
            <a:ext cx="5867400" cy="2123658"/>
          </a:xfrm>
          <a:prstGeom prst="rect">
            <a:avLst/>
          </a:prstGeom>
        </p:spPr>
        <p:txBody>
          <a:bodyPr wrap="square">
            <a:spAutoFit/>
          </a:bodyPr>
          <a:lstStyle/>
          <a:p>
            <a:pPr algn="ctr"/>
            <a:endParaRPr lang="en-US" sz="6600" dirty="0" smtClean="0">
              <a:solidFill>
                <a:schemeClr val="accent6">
                  <a:lumMod val="40000"/>
                  <a:lumOff val="60000"/>
                </a:schemeClr>
              </a:solidFill>
              <a:latin typeface="Times New Roman" pitchFamily="18" charset="0"/>
              <a:cs typeface="Times New Roman" pitchFamily="18" charset="0"/>
            </a:endParaRPr>
          </a:p>
          <a:p>
            <a:pPr algn="ctr"/>
            <a:r>
              <a:rPr lang="en-US" sz="6600" dirty="0" smtClean="0">
                <a:solidFill>
                  <a:schemeClr val="accent6">
                    <a:lumMod val="40000"/>
                    <a:lumOff val="60000"/>
                  </a:schemeClr>
                </a:solidFill>
                <a:latin typeface="Times New Roman" pitchFamily="18" charset="0"/>
                <a:cs typeface="Times New Roman" pitchFamily="18" charset="0"/>
              </a:rPr>
              <a:t>Assessment</a:t>
            </a:r>
            <a:endParaRPr lang="en-US" sz="6600" dirty="0">
              <a:solidFill>
                <a:schemeClr val="accent6">
                  <a:lumMod val="40000"/>
                  <a:lumOff val="60000"/>
                </a:schemeClr>
              </a:solidFill>
            </a:endParaRPr>
          </a:p>
        </p:txBody>
      </p:sp>
    </p:spTree>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nodeType="withEffect">
                                  <p:stCondLst>
                                    <p:cond delay="0"/>
                                  </p:stCondLst>
                                  <p:childTnLst>
                                    <p:animClr clrSpc="hsl">
                                      <p:cBhvr override="childStyle">
                                        <p:cTn id="6" dur="3000" fill="hold"/>
                                        <p:tgtEl>
                                          <p:spTgt spid="6">
                                            <p:txEl>
                                              <p:pRg st="1" end="1"/>
                                            </p:txEl>
                                          </p:spTgt>
                                        </p:tgtEl>
                                        <p:attrNameLst>
                                          <p:attrName>style.color</p:attrName>
                                        </p:attrNameLst>
                                      </p:cBhvr>
                                      <p:by>
                                        <p:hsl h="-7200000" s="0" l="0"/>
                                      </p:by>
                                    </p:animClr>
                                    <p:animClr clrSpc="hsl">
                                      <p:cBhvr>
                                        <p:cTn id="7" dur="3000" fill="hold"/>
                                        <p:tgtEl>
                                          <p:spTgt spid="6">
                                            <p:txEl>
                                              <p:pRg st="1" end="1"/>
                                            </p:txEl>
                                          </p:spTgt>
                                        </p:tgtEl>
                                        <p:attrNameLst>
                                          <p:attrName>fillcolor</p:attrName>
                                        </p:attrNameLst>
                                      </p:cBhvr>
                                      <p:by>
                                        <p:hsl h="-7200000" s="0" l="0"/>
                                      </p:by>
                                    </p:animClr>
                                    <p:animClr clrSpc="hsl">
                                      <p:cBhvr>
                                        <p:cTn id="8" dur="3000" fill="hold"/>
                                        <p:tgtEl>
                                          <p:spTgt spid="6">
                                            <p:txEl>
                                              <p:pRg st="1" end="1"/>
                                            </p:txEl>
                                          </p:spTgt>
                                        </p:tgtEl>
                                        <p:attrNameLst>
                                          <p:attrName>stroke.color</p:attrName>
                                        </p:attrNameLst>
                                      </p:cBhvr>
                                      <p:by>
                                        <p:hsl h="-7200000" s="0" l="0"/>
                                      </p:by>
                                    </p:animClr>
                                    <p:set>
                                      <p:cBhvr>
                                        <p:cTn id="9" dur="3000" fill="hold"/>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Picture 5" descr="assessment-for-learning-9-638.jpg"/>
          <p:cNvPicPr>
            <a:picLocks noChangeAspect="1"/>
          </p:cNvPicPr>
          <p:nvPr/>
        </p:nvPicPr>
        <p:blipFill>
          <a:blip r:embed="rId2"/>
          <a:stretch>
            <a:fillRect/>
          </a:stretch>
        </p:blipFill>
        <p:spPr>
          <a:xfrm>
            <a:off x="1295400" y="457200"/>
            <a:ext cx="7086600" cy="5867400"/>
          </a:xfrm>
          <a:prstGeom prst="rect">
            <a:avLst/>
          </a:prstGeom>
        </p:spPr>
      </p:pic>
      <p:sp>
        <p:nvSpPr>
          <p:cNvPr id="7" name="Frame 6"/>
          <p:cNvSpPr/>
          <p:nvPr/>
        </p:nvSpPr>
        <p:spPr>
          <a:xfrm>
            <a:off x="914400" y="152400"/>
            <a:ext cx="7924800" cy="6172200"/>
          </a:xfrm>
          <a:prstGeom prst="fram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p:cNvGrpSpPr/>
          <p:nvPr/>
        </p:nvGrpSpPr>
        <p:grpSpPr>
          <a:xfrm>
            <a:off x="914400" y="228600"/>
            <a:ext cx="7848600" cy="5943600"/>
            <a:chOff x="914400" y="228600"/>
            <a:chExt cx="8001000" cy="5943600"/>
          </a:xfrm>
        </p:grpSpPr>
        <p:sp>
          <p:nvSpPr>
            <p:cNvPr id="8" name="5-Point Star 7"/>
            <p:cNvSpPr/>
            <p:nvPr/>
          </p:nvSpPr>
          <p:spPr>
            <a:xfrm>
              <a:off x="914400" y="43434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990600" y="56388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914400" y="29718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914400" y="15240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6400800" y="2286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066800" y="3048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4648200" y="56388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2667000" y="2286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4648200" y="2286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8229600" y="29718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8153400" y="56388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8153400" y="2286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8229600" y="41910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6553200" y="56388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2514600" y="56388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8229600" y="1676400"/>
              <a:ext cx="6858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advClick="0" advTm="7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pic>
        <p:nvPicPr>
          <p:cNvPr id="6" name="Picture 5" descr="assessment-for-learning-9-638.jpg"/>
          <p:cNvPicPr>
            <a:picLocks noChangeAspect="1"/>
          </p:cNvPicPr>
          <p:nvPr/>
        </p:nvPicPr>
        <p:blipFill>
          <a:blip r:embed="rId2"/>
          <a:stretch>
            <a:fillRect/>
          </a:stretch>
        </p:blipFill>
        <p:spPr>
          <a:xfrm>
            <a:off x="914400" y="381000"/>
            <a:ext cx="7772400" cy="5867400"/>
          </a:xfrm>
          <a:prstGeom prst="rect">
            <a:avLst/>
          </a:prstGeom>
        </p:spPr>
      </p:pic>
      <p:sp>
        <p:nvSpPr>
          <p:cNvPr id="7" name="Rectangle 6"/>
          <p:cNvSpPr/>
          <p:nvPr/>
        </p:nvSpPr>
        <p:spPr>
          <a:xfrm>
            <a:off x="1295400" y="1524000"/>
            <a:ext cx="7010400" cy="44196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Times New Roman" pitchFamily="18" charset="0"/>
                <a:cs typeface="Times New Roman" pitchFamily="18" charset="0"/>
              </a:rPr>
              <a:t>According to Evangeline Harris </a:t>
            </a:r>
            <a:r>
              <a:rPr lang="en-US" sz="2800" dirty="0" err="1" smtClean="0">
                <a:latin typeface="Times New Roman" pitchFamily="18" charset="0"/>
                <a:cs typeface="Times New Roman" pitchFamily="18" charset="0"/>
              </a:rPr>
              <a:t>Stefankis</a:t>
            </a:r>
            <a:r>
              <a:rPr lang="en-US" sz="2800" dirty="0" smtClean="0">
                <a:latin typeface="Times New Roman" pitchFamily="18" charset="0"/>
                <a:cs typeface="Times New Roman" pitchFamily="18" charset="0"/>
              </a:rPr>
              <a:t> (2002),</a:t>
            </a:r>
          </a:p>
          <a:p>
            <a:r>
              <a:rPr lang="en-US" sz="2800" dirty="0" smtClean="0">
                <a:latin typeface="Times New Roman" pitchFamily="18" charset="0"/>
                <a:cs typeface="Times New Roman" pitchFamily="18" charset="0"/>
              </a:rPr>
              <a:t> “The word assess comes from the Latin</a:t>
            </a:r>
          </a:p>
          <a:p>
            <a:r>
              <a:rPr lang="en-US" sz="2800" dirty="0" err="1" smtClean="0">
                <a:latin typeface="Times New Roman" pitchFamily="18" charset="0"/>
                <a:cs typeface="Times New Roman" pitchFamily="18" charset="0"/>
              </a:rPr>
              <a:t>assidere</a:t>
            </a:r>
            <a:r>
              <a:rPr lang="en-US" sz="2800" dirty="0" smtClean="0">
                <a:latin typeface="Times New Roman" pitchFamily="18" charset="0"/>
                <a:cs typeface="Times New Roman" pitchFamily="18" charset="0"/>
              </a:rPr>
              <a:t>, which means </a:t>
            </a:r>
            <a:r>
              <a:rPr lang="en-US" sz="2800" b="1" dirty="0" smtClean="0">
                <a:latin typeface="Times New Roman" pitchFamily="18" charset="0"/>
                <a:cs typeface="Times New Roman" pitchFamily="18" charset="0"/>
              </a:rPr>
              <a:t>to set beside.</a:t>
            </a:r>
            <a:r>
              <a:rPr lang="en-US" sz="2800" b="1" dirty="0" smtClean="0"/>
              <a:t> </a:t>
            </a:r>
          </a:p>
          <a:p>
            <a:endParaRPr lang="en-US" sz="2800" b="1" dirty="0" smtClean="0"/>
          </a:p>
          <a:p>
            <a:r>
              <a:rPr lang="en-US" sz="2800" dirty="0" smtClean="0">
                <a:latin typeface="Times New Roman" pitchFamily="18" charset="0"/>
                <a:cs typeface="Times New Roman" pitchFamily="18" charset="0"/>
              </a:rPr>
              <a:t>According to Fenton (1996), </a:t>
            </a:r>
          </a:p>
          <a:p>
            <a:r>
              <a:rPr lang="en-US" sz="2800" dirty="0" smtClean="0">
                <a:latin typeface="Times New Roman" pitchFamily="18" charset="0"/>
                <a:cs typeface="Times New Roman" pitchFamily="18" charset="0"/>
              </a:rPr>
              <a:t>“Assessment is the collection of relevant information</a:t>
            </a:r>
          </a:p>
          <a:p>
            <a:endParaRPr lang="en-US" sz="2800" dirty="0">
              <a:latin typeface="Times New Roman" pitchFamily="18" charset="0"/>
              <a:cs typeface="Times New Roman" pitchFamily="18" charset="0"/>
            </a:endParaRPr>
          </a:p>
        </p:txBody>
      </p:sp>
      <p:sp>
        <p:nvSpPr>
          <p:cNvPr id="8" name="Frame 7"/>
          <p:cNvSpPr/>
          <p:nvPr/>
        </p:nvSpPr>
        <p:spPr>
          <a:xfrm>
            <a:off x="838200" y="228600"/>
            <a:ext cx="7924800" cy="6172200"/>
          </a:xfrm>
          <a:prstGeom prst="frame">
            <a:avLst>
              <a:gd name="adj1" fmla="val 661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Click="0"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6" name="Rectangle 5"/>
          <p:cNvSpPr/>
          <p:nvPr/>
        </p:nvSpPr>
        <p:spPr>
          <a:xfrm>
            <a:off x="1905000" y="1828800"/>
            <a:ext cx="5867400" cy="2123658"/>
          </a:xfrm>
          <a:prstGeom prst="rect">
            <a:avLst/>
          </a:prstGeom>
        </p:spPr>
        <p:txBody>
          <a:bodyPr wrap="square">
            <a:spAutoFit/>
          </a:bodyPr>
          <a:lstStyle/>
          <a:p>
            <a:pPr algn="ctr"/>
            <a:endParaRPr lang="en-US" sz="6600" dirty="0" smtClean="0">
              <a:solidFill>
                <a:schemeClr val="accent6">
                  <a:lumMod val="40000"/>
                  <a:lumOff val="60000"/>
                </a:schemeClr>
              </a:solidFill>
              <a:latin typeface="Times New Roman" pitchFamily="18" charset="0"/>
              <a:cs typeface="Times New Roman" pitchFamily="18" charset="0"/>
            </a:endParaRPr>
          </a:p>
          <a:p>
            <a:pPr algn="ctr"/>
            <a:r>
              <a:rPr lang="en-US" sz="6600" dirty="0" smtClean="0">
                <a:solidFill>
                  <a:schemeClr val="accent6">
                    <a:lumMod val="40000"/>
                    <a:lumOff val="60000"/>
                  </a:schemeClr>
                </a:solidFill>
                <a:latin typeface="Times New Roman" pitchFamily="18" charset="0"/>
                <a:cs typeface="Times New Roman" pitchFamily="18" charset="0"/>
              </a:rPr>
              <a:t>Evaluation</a:t>
            </a:r>
            <a:endParaRPr lang="en-US" sz="6600" dirty="0">
              <a:solidFill>
                <a:schemeClr val="accent6">
                  <a:lumMod val="40000"/>
                  <a:lumOff val="60000"/>
                </a:schemeClr>
              </a:solidFill>
            </a:endParaRPr>
          </a:p>
        </p:txBody>
      </p:sp>
    </p:spTree>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nodeType="withEffect">
                                  <p:stCondLst>
                                    <p:cond delay="0"/>
                                  </p:stCondLst>
                                  <p:childTnLst>
                                    <p:animClr clrSpc="hsl">
                                      <p:cBhvr override="childStyle">
                                        <p:cTn id="6" dur="3000" fill="hold"/>
                                        <p:tgtEl>
                                          <p:spTgt spid="6">
                                            <p:txEl>
                                              <p:pRg st="1" end="1"/>
                                            </p:txEl>
                                          </p:spTgt>
                                        </p:tgtEl>
                                        <p:attrNameLst>
                                          <p:attrName>style.color</p:attrName>
                                        </p:attrNameLst>
                                      </p:cBhvr>
                                      <p:by>
                                        <p:hsl h="-7200000" s="0" l="0"/>
                                      </p:by>
                                    </p:animClr>
                                    <p:animClr clrSpc="hsl">
                                      <p:cBhvr>
                                        <p:cTn id="7" dur="3000" fill="hold"/>
                                        <p:tgtEl>
                                          <p:spTgt spid="6">
                                            <p:txEl>
                                              <p:pRg st="1" end="1"/>
                                            </p:txEl>
                                          </p:spTgt>
                                        </p:tgtEl>
                                        <p:attrNameLst>
                                          <p:attrName>fillcolor</p:attrName>
                                        </p:attrNameLst>
                                      </p:cBhvr>
                                      <p:by>
                                        <p:hsl h="-7200000" s="0" l="0"/>
                                      </p:by>
                                    </p:animClr>
                                    <p:animClr clrSpc="hsl">
                                      <p:cBhvr>
                                        <p:cTn id="8" dur="3000" fill="hold"/>
                                        <p:tgtEl>
                                          <p:spTgt spid="6">
                                            <p:txEl>
                                              <p:pRg st="1" end="1"/>
                                            </p:txEl>
                                          </p:spTgt>
                                        </p:tgtEl>
                                        <p:attrNameLst>
                                          <p:attrName>stroke.color</p:attrName>
                                        </p:attrNameLst>
                                      </p:cBhvr>
                                      <p:by>
                                        <p:hsl h="-7200000" s="0" l="0"/>
                                      </p:by>
                                    </p:animClr>
                                    <p:set>
                                      <p:cBhvr>
                                        <p:cTn id="9" dur="3000" fill="hold"/>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1"/>
            <a:ext cx="7543800" cy="990599"/>
          </a:xfrm>
        </p:spPr>
        <p:txBody>
          <a:bodyPr/>
          <a:lstStyle/>
          <a:p>
            <a:pPr eaLnBrk="1" hangingPunct="1">
              <a:defRPr/>
            </a:pPr>
            <a:r>
              <a:rPr lang="en-US" b="1" u="sng" dirty="0" smtClean="0"/>
              <a:t>Evaluation</a:t>
            </a:r>
            <a:r>
              <a:rPr lang="en-US" dirty="0" smtClean="0"/>
              <a:t/>
            </a:r>
            <a:br>
              <a:rPr lang="en-US" dirty="0" smtClean="0"/>
            </a:br>
            <a:endParaRPr lang="en-US" dirty="0"/>
          </a:p>
        </p:txBody>
      </p:sp>
      <p:sp>
        <p:nvSpPr>
          <p:cNvPr id="17411" name="Content Placeholder 2"/>
          <p:cNvSpPr>
            <a:spLocks noGrp="1"/>
          </p:cNvSpPr>
          <p:nvPr>
            <p:ph sz="quarter" idx="1"/>
          </p:nvPr>
        </p:nvSpPr>
        <p:spPr>
          <a:xfrm>
            <a:off x="838200" y="1676400"/>
            <a:ext cx="7239000" cy="4495800"/>
          </a:xfrm>
        </p:spPr>
        <p:txBody>
          <a:bodyPr/>
          <a:lstStyle/>
          <a:p>
            <a:pPr eaLnBrk="1" hangingPunct="1">
              <a:buFont typeface="Wingdings" pitchFamily="2" charset="2"/>
              <a:buChar char="§"/>
            </a:pPr>
            <a:endParaRPr lang="en-US" sz="2400" dirty="0" smtClean="0">
              <a:cs typeface="Times New Roman" pitchFamily="18" charset="0"/>
            </a:endParaRPr>
          </a:p>
          <a:p>
            <a:pPr algn="just" eaLnBrk="1" hangingPunct="1">
              <a:lnSpc>
                <a:spcPct val="150000"/>
              </a:lnSpc>
              <a:buFont typeface="Wingdings" pitchFamily="2" charset="2"/>
              <a:buChar char="§"/>
            </a:pPr>
            <a:r>
              <a:rPr lang="en-US" sz="2400" dirty="0" smtClean="0">
                <a:latin typeface="Times New Roman" pitchFamily="18" charset="0"/>
                <a:cs typeface="Times New Roman" pitchFamily="18" charset="0"/>
              </a:rPr>
              <a:t> “A systematic process of determining what the actual outcomes are but it also involves judgment of desirability of whatever outcomes are demonstrated.” (Travers, 1955)</a:t>
            </a:r>
          </a:p>
          <a:p>
            <a:pPr algn="just" eaLnBrk="1" hangingPunct="1">
              <a:lnSpc>
                <a:spcPct val="150000"/>
              </a:lnSpc>
              <a:buFont typeface="Wingdings" pitchFamily="2" charset="2"/>
              <a:buChar char="§"/>
            </a:pPr>
            <a:r>
              <a:rPr lang="en-US" sz="2400" dirty="0" smtClean="0">
                <a:latin typeface="Times New Roman" pitchFamily="18" charset="0"/>
                <a:cs typeface="Times New Roman" pitchFamily="18" charset="0"/>
              </a:rPr>
              <a:t>“ The process of delineating, obtaining and providing useful information for judging decision alternatives” (</a:t>
            </a:r>
            <a:r>
              <a:rPr lang="en-US" sz="2400" dirty="0" err="1" smtClean="0">
                <a:latin typeface="Times New Roman" pitchFamily="18" charset="0"/>
                <a:cs typeface="Times New Roman" pitchFamily="18" charset="0"/>
              </a:rPr>
              <a:t>Stufflebeam</a:t>
            </a:r>
            <a:r>
              <a:rPr lang="en-US" sz="2400" dirty="0" smtClean="0">
                <a:latin typeface="Times New Roman" pitchFamily="18" charset="0"/>
                <a:cs typeface="Times New Roman" pitchFamily="18" charset="0"/>
              </a:rPr>
              <a:t> et al 1971)</a:t>
            </a:r>
          </a:p>
          <a:p>
            <a:pPr eaLnBrk="1" hangingPunct="1">
              <a:buFont typeface="Wingdings" pitchFamily="2" charset="2"/>
              <a:buChar char="§"/>
            </a:pPr>
            <a:endParaRPr lang="en-US" sz="2000" dirty="0" smtClean="0">
              <a:cs typeface="Times New Roman" pitchFamily="18" charset="0"/>
            </a:endParaRPr>
          </a:p>
        </p:txBody>
      </p:sp>
      <p:pic>
        <p:nvPicPr>
          <p:cNvPr id="18436" name="Picture 3" descr="eval.jpg"/>
          <p:cNvPicPr>
            <a:picLocks noChangeAspect="1"/>
          </p:cNvPicPr>
          <p:nvPr/>
        </p:nvPicPr>
        <p:blipFill>
          <a:blip r:embed="rId2"/>
          <a:srcRect/>
          <a:stretch>
            <a:fillRect/>
          </a:stretch>
        </p:blipFill>
        <p:spPr bwMode="auto">
          <a:xfrm>
            <a:off x="6103938" y="152400"/>
            <a:ext cx="2735262" cy="2000250"/>
          </a:xfrm>
          <a:prstGeom prst="rect">
            <a:avLst/>
          </a:prstGeom>
          <a:noFill/>
          <a:ln w="9525">
            <a:noFill/>
            <a:miter lim="800000"/>
            <a:headEnd/>
            <a:tailEnd/>
          </a:ln>
        </p:spPr>
      </p:pic>
    </p:spTree>
  </p:cSld>
  <p:clrMapOvr>
    <a:masterClrMapping/>
  </p:clrMapOvr>
  <p:transition spd="slow" advClick="0" advTm="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diamond(in)">
                                      <p:cBhvr>
                                        <p:cTn id="11" dur="2000"/>
                                        <p:tgtEl>
                                          <p:spTgt spid="18436"/>
                                        </p:tgtEl>
                                      </p:cBhvr>
                                    </p:animEffect>
                                  </p:childTnLst>
                                </p:cTn>
                              </p:par>
                            </p:childTnLst>
                          </p:cTn>
                        </p:par>
                        <p:par>
                          <p:cTn id="12" fill="hold">
                            <p:stCondLst>
                              <p:cond delay="2500"/>
                            </p:stCondLst>
                            <p:childTnLst>
                              <p:par>
                                <p:cTn id="13" presetID="8" presetClass="entr" presetSubtype="16" fill="hold" grpId="0" nodeType="after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diamond(in)">
                                      <p:cBhvr>
                                        <p:cTn id="15" dur="2000"/>
                                        <p:tgtEl>
                                          <p:spTgt spid="17411">
                                            <p:txEl>
                                              <p:pRg st="1" end="1"/>
                                            </p:txEl>
                                          </p:spTgt>
                                        </p:tgtEl>
                                      </p:cBhvr>
                                    </p:animEffect>
                                  </p:childTnLst>
                                </p:cTn>
                              </p:par>
                            </p:childTnLst>
                          </p:cTn>
                        </p:par>
                        <p:par>
                          <p:cTn id="16" fill="hold" nodeType="afterGroup">
                            <p:stCondLst>
                              <p:cond delay="4500"/>
                            </p:stCondLst>
                            <p:childTnLst>
                              <p:par>
                                <p:cTn id="17" presetID="8" presetClass="entr" presetSubtype="16" fill="hold" grpId="0" nodeType="after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Effect transition="in" filter="diamond(in)">
                                      <p:cBhvr>
                                        <p:cTn id="19" dur="20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228600"/>
            <a:ext cx="7845425" cy="1066800"/>
          </a:xfrm>
        </p:spPr>
        <p:txBody>
          <a:bodyPr/>
          <a:lstStyle/>
          <a:p>
            <a:pPr eaLnBrk="1" hangingPunct="1">
              <a:defRPr/>
            </a:pPr>
            <a:r>
              <a:rPr lang="en-US" b="1" u="sng" dirty="0" smtClean="0"/>
              <a:t>The Purposes of Evaluation</a:t>
            </a:r>
            <a:r>
              <a:rPr lang="en-US" dirty="0" smtClean="0"/>
              <a:t/>
            </a:r>
            <a:br>
              <a:rPr lang="en-US" dirty="0" smtClean="0"/>
            </a:br>
            <a:endParaRPr lang="en-US" dirty="0"/>
          </a:p>
        </p:txBody>
      </p:sp>
      <p:sp>
        <p:nvSpPr>
          <p:cNvPr id="22531" name="Content Placeholder 2"/>
          <p:cNvSpPr>
            <a:spLocks noGrp="1"/>
          </p:cNvSpPr>
          <p:nvPr>
            <p:ph sz="quarter" idx="1"/>
          </p:nvPr>
        </p:nvSpPr>
        <p:spPr>
          <a:xfrm>
            <a:off x="838200" y="1219200"/>
            <a:ext cx="7951788" cy="4781550"/>
          </a:xfrm>
        </p:spPr>
        <p:txBody>
          <a:bodyPr>
            <a:noAutofit/>
          </a:bodyPr>
          <a:lstStyle/>
          <a:p>
            <a:pPr eaLnBrk="1" hangingPunct="1">
              <a:lnSpc>
                <a:spcPct val="150000"/>
              </a:lnSpc>
              <a:buFont typeface="Wingdings 2" pitchFamily="18" charset="2"/>
              <a:buNone/>
            </a:pPr>
            <a:r>
              <a:rPr lang="en-US" sz="2000" dirty="0" smtClean="0">
                <a:latin typeface="Times New Roman" pitchFamily="18" charset="0"/>
                <a:cs typeface="Times New Roman" pitchFamily="18" charset="0"/>
              </a:rPr>
              <a:t>According to </a:t>
            </a:r>
            <a:r>
              <a:rPr lang="en-US" sz="2000" dirty="0" err="1" smtClean="0">
                <a:latin typeface="Times New Roman" pitchFamily="18" charset="0"/>
                <a:cs typeface="Times New Roman" pitchFamily="18" charset="0"/>
              </a:rPr>
              <a:t>Oguniyi</a:t>
            </a:r>
            <a:r>
              <a:rPr lang="en-US" sz="2000" dirty="0" smtClean="0">
                <a:latin typeface="Times New Roman" pitchFamily="18" charset="0"/>
                <a:cs typeface="Times New Roman" pitchFamily="18" charset="0"/>
              </a:rPr>
              <a:t> (1984)</a:t>
            </a:r>
          </a:p>
          <a:p>
            <a:pPr eaLnBrk="1" hangingPunct="1">
              <a:lnSpc>
                <a:spcPct val="150000"/>
              </a:lnSpc>
            </a:pPr>
            <a:r>
              <a:rPr lang="en-US" sz="2000" dirty="0" smtClean="0">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To determine the relative effectiveness of the </a:t>
            </a:r>
            <a:r>
              <a:rPr lang="en-US" sz="2400" dirty="0" err="1" smtClean="0">
                <a:solidFill>
                  <a:srgbClr val="FFFF00"/>
                </a:solidFill>
                <a:latin typeface="Times New Roman" pitchFamily="18" charset="0"/>
                <a:cs typeface="Times New Roman" pitchFamily="18" charset="0"/>
              </a:rPr>
              <a:t>programme</a:t>
            </a:r>
            <a:r>
              <a:rPr lang="en-US" sz="2400" dirty="0" smtClean="0">
                <a:solidFill>
                  <a:srgbClr val="FFFF00"/>
                </a:solidFill>
                <a:latin typeface="Times New Roman" pitchFamily="18" charset="0"/>
                <a:cs typeface="Times New Roman" pitchFamily="18" charset="0"/>
              </a:rPr>
              <a:t> in terms of students’ </a:t>
            </a:r>
            <a:r>
              <a:rPr lang="en-US" sz="2400" dirty="0" err="1" smtClean="0">
                <a:solidFill>
                  <a:srgbClr val="FFFF00"/>
                </a:solidFill>
                <a:latin typeface="Times New Roman" pitchFamily="18" charset="0"/>
                <a:cs typeface="Times New Roman" pitchFamily="18" charset="0"/>
              </a:rPr>
              <a:t>behavioural</a:t>
            </a:r>
            <a:r>
              <a:rPr lang="en-US" sz="2400" dirty="0" smtClean="0">
                <a:solidFill>
                  <a:srgbClr val="FFFF00"/>
                </a:solidFill>
                <a:latin typeface="Times New Roman" pitchFamily="18" charset="0"/>
                <a:cs typeface="Times New Roman" pitchFamily="18" charset="0"/>
              </a:rPr>
              <a:t> output;</a:t>
            </a:r>
          </a:p>
          <a:p>
            <a:pPr eaLnBrk="1" hangingPunct="1">
              <a:lnSpc>
                <a:spcPct val="150000"/>
              </a:lnSpc>
            </a:pPr>
            <a:r>
              <a:rPr lang="en-US" sz="2400" dirty="0" smtClean="0">
                <a:solidFill>
                  <a:srgbClr val="FFFF00"/>
                </a:solidFill>
                <a:latin typeface="Times New Roman" pitchFamily="18" charset="0"/>
                <a:cs typeface="Times New Roman" pitchFamily="18" charset="0"/>
              </a:rPr>
              <a:t>To make reliable decisions about educational planning;</a:t>
            </a:r>
          </a:p>
          <a:p>
            <a:pPr eaLnBrk="1" hangingPunct="1">
              <a:lnSpc>
                <a:spcPct val="150000"/>
              </a:lnSpc>
            </a:pPr>
            <a:r>
              <a:rPr lang="en-US" sz="2400" dirty="0" smtClean="0">
                <a:solidFill>
                  <a:srgbClr val="FFFF00"/>
                </a:solidFill>
                <a:latin typeface="Times New Roman" pitchFamily="18" charset="0"/>
                <a:cs typeface="Times New Roman" pitchFamily="18" charset="0"/>
              </a:rPr>
              <a:t>To identify students’ growth or lack of growth in acquiring desirable knowledge, skills, attitudes and societal values;</a:t>
            </a:r>
          </a:p>
          <a:p>
            <a:pPr eaLnBrk="1" hangingPunct="1">
              <a:lnSpc>
                <a:spcPct val="150000"/>
              </a:lnSpc>
            </a:pPr>
            <a:r>
              <a:rPr lang="en-US" sz="2400" dirty="0" smtClean="0">
                <a:solidFill>
                  <a:srgbClr val="FFFF00"/>
                </a:solidFill>
                <a:latin typeface="Times New Roman" pitchFamily="18" charset="0"/>
                <a:cs typeface="Times New Roman" pitchFamily="18" charset="0"/>
              </a:rPr>
              <a:t>To identify problems</a:t>
            </a:r>
          </a:p>
        </p:txBody>
      </p:sp>
    </p:spTree>
  </p:cSld>
  <p:clrMapOvr>
    <a:masterClrMapping/>
  </p:clrMapOvr>
  <p:transition spd="slow" advClick="0"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Effect transition="in" filter="diamond(in)">
                                      <p:cBhvr>
                                        <p:cTn id="11" dur="2000"/>
                                        <p:tgtEl>
                                          <p:spTgt spid="22531">
                                            <p:txEl>
                                              <p:pRg st="0" end="0"/>
                                            </p:txEl>
                                          </p:spTgt>
                                        </p:tgtEl>
                                      </p:cBhvr>
                                    </p:animEffect>
                                  </p:childTnLst>
                                </p:cTn>
                              </p:par>
                            </p:childTnLst>
                          </p:cTn>
                        </p:par>
                        <p:par>
                          <p:cTn id="12" fill="hold" nodeType="afterGroup">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diamond(in)">
                                      <p:cBhvr>
                                        <p:cTn id="15" dur="2000"/>
                                        <p:tgtEl>
                                          <p:spTgt spid="22531">
                                            <p:txEl>
                                              <p:pRg st="1" end="1"/>
                                            </p:txEl>
                                          </p:spTgt>
                                        </p:tgtEl>
                                      </p:cBhvr>
                                    </p:animEffect>
                                  </p:childTnLst>
                                </p:cTn>
                              </p:par>
                            </p:childTnLst>
                          </p:cTn>
                        </p:par>
                        <p:par>
                          <p:cTn id="16" fill="hold" nodeType="afterGroup">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Effect transition="in" filter="diamond(in)">
                                      <p:cBhvr>
                                        <p:cTn id="19" dur="2000"/>
                                        <p:tgtEl>
                                          <p:spTgt spid="22531">
                                            <p:txEl>
                                              <p:pRg st="2" end="2"/>
                                            </p:txEl>
                                          </p:spTgt>
                                        </p:tgtEl>
                                      </p:cBhvr>
                                    </p:animEffect>
                                  </p:childTnLst>
                                </p:cTn>
                              </p:par>
                            </p:childTnLst>
                          </p:cTn>
                        </p:par>
                        <p:par>
                          <p:cTn id="20" fill="hold" nodeType="afterGroup">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22531">
                                            <p:txEl>
                                              <p:pRg st="3" end="3"/>
                                            </p:txEl>
                                          </p:spTgt>
                                        </p:tgtEl>
                                        <p:attrNameLst>
                                          <p:attrName>style.visibility</p:attrName>
                                        </p:attrNameLst>
                                      </p:cBhvr>
                                      <p:to>
                                        <p:strVal val="visible"/>
                                      </p:to>
                                    </p:set>
                                    <p:animEffect transition="in" filter="diamond(in)">
                                      <p:cBhvr>
                                        <p:cTn id="23" dur="2000"/>
                                        <p:tgtEl>
                                          <p:spTgt spid="22531">
                                            <p:txEl>
                                              <p:pRg st="3" end="3"/>
                                            </p:txEl>
                                          </p:spTgt>
                                        </p:tgtEl>
                                      </p:cBhvr>
                                    </p:animEffect>
                                  </p:childTnLst>
                                </p:cTn>
                              </p:par>
                            </p:childTnLst>
                          </p:cTn>
                        </p:par>
                        <p:par>
                          <p:cTn id="24" fill="hold" nodeType="afterGroup">
                            <p:stCondLst>
                              <p:cond delay="10000"/>
                            </p:stCondLst>
                            <p:childTnLst>
                              <p:par>
                                <p:cTn id="25" presetID="8" presetClass="entr" presetSubtype="16" fill="hold" grpId="0" nodeType="after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diamond(in)">
                                      <p:cBhvr>
                                        <p:cTn id="27" dur="20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53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228600"/>
            <a:ext cx="7845425" cy="1066800"/>
          </a:xfrm>
        </p:spPr>
        <p:txBody>
          <a:bodyPr/>
          <a:lstStyle/>
          <a:p>
            <a:pPr eaLnBrk="1" hangingPunct="1">
              <a:defRPr/>
            </a:pPr>
            <a:r>
              <a:rPr lang="en-US" b="1" u="sng" dirty="0" smtClean="0"/>
              <a:t>The Purposes of Evaluation</a:t>
            </a:r>
            <a:r>
              <a:rPr lang="en-US" dirty="0" smtClean="0"/>
              <a:t/>
            </a:r>
            <a:br>
              <a:rPr lang="en-US" dirty="0" smtClean="0"/>
            </a:br>
            <a:endParaRPr lang="en-US" dirty="0"/>
          </a:p>
        </p:txBody>
      </p:sp>
      <p:sp>
        <p:nvSpPr>
          <p:cNvPr id="22531" name="Content Placeholder 2"/>
          <p:cNvSpPr>
            <a:spLocks noGrp="1"/>
          </p:cNvSpPr>
          <p:nvPr>
            <p:ph sz="quarter" idx="1"/>
          </p:nvPr>
        </p:nvSpPr>
        <p:spPr>
          <a:xfrm>
            <a:off x="838200" y="1219200"/>
            <a:ext cx="7951788" cy="4781550"/>
          </a:xfrm>
        </p:spPr>
        <p:txBody>
          <a:bodyPr>
            <a:noAutofit/>
          </a:bodyPr>
          <a:lstStyle/>
          <a:p>
            <a:pPr eaLnBrk="1" hangingPunct="1">
              <a:lnSpc>
                <a:spcPct val="150000"/>
              </a:lnSpc>
              <a:buFont typeface="Wingdings 2" pitchFamily="18" charset="2"/>
              <a:buNone/>
            </a:pPr>
            <a:r>
              <a:rPr lang="en-US" sz="2000" dirty="0" smtClean="0">
                <a:latin typeface="Times New Roman" pitchFamily="18" charset="0"/>
                <a:cs typeface="Times New Roman" pitchFamily="18" charset="0"/>
              </a:rPr>
              <a:t>(..Cont)</a:t>
            </a:r>
          </a:p>
          <a:p>
            <a:pPr eaLnBrk="1" hangingPunct="1">
              <a:lnSpc>
                <a:spcPct val="150000"/>
              </a:lnSpc>
            </a:pPr>
            <a:r>
              <a:rPr lang="en-US" sz="2400" dirty="0" smtClean="0">
                <a:solidFill>
                  <a:srgbClr val="FFFF00"/>
                </a:solidFill>
                <a:latin typeface="Times New Roman" pitchFamily="18" charset="0"/>
                <a:cs typeface="Times New Roman" pitchFamily="18" charset="0"/>
              </a:rPr>
              <a:t>To help teachers determine the effectiveness of their teaching techniques and learning materials;</a:t>
            </a:r>
          </a:p>
          <a:p>
            <a:pPr eaLnBrk="1" hangingPunct="1">
              <a:lnSpc>
                <a:spcPct val="150000"/>
              </a:lnSpc>
            </a:pPr>
            <a:r>
              <a:rPr lang="en-US" sz="2400" dirty="0" smtClean="0">
                <a:solidFill>
                  <a:srgbClr val="FFFF00"/>
                </a:solidFill>
                <a:latin typeface="Times New Roman" pitchFamily="18" charset="0"/>
                <a:cs typeface="Times New Roman" pitchFamily="18" charset="0"/>
              </a:rPr>
              <a:t> To help motivate students </a:t>
            </a:r>
          </a:p>
          <a:p>
            <a:pPr eaLnBrk="1" hangingPunct="1">
              <a:lnSpc>
                <a:spcPct val="150000"/>
              </a:lnSpc>
            </a:pPr>
            <a:r>
              <a:rPr lang="en-US" sz="2400" dirty="0" smtClean="0">
                <a:solidFill>
                  <a:srgbClr val="FFFF00"/>
                </a:solidFill>
                <a:latin typeface="Times New Roman" pitchFamily="18" charset="0"/>
                <a:cs typeface="Times New Roman" pitchFamily="18" charset="0"/>
              </a:rPr>
              <a:t>To predict the general trend in the development of the teaching-learning process;</a:t>
            </a:r>
          </a:p>
        </p:txBody>
      </p:sp>
    </p:spTree>
  </p:cSld>
  <p:clrMapOvr>
    <a:masterClrMapping/>
  </p:clrMapOvr>
  <p:transition spd="slow" advClick="0"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Effect transition="in" filter="diamond(in)">
                                      <p:cBhvr>
                                        <p:cTn id="11" dur="2000"/>
                                        <p:tgtEl>
                                          <p:spTgt spid="22531">
                                            <p:txEl>
                                              <p:pRg st="0" end="0"/>
                                            </p:txEl>
                                          </p:spTgt>
                                        </p:tgtEl>
                                      </p:cBhvr>
                                    </p:animEffect>
                                  </p:childTnLst>
                                </p:cTn>
                              </p:par>
                            </p:childTnLst>
                          </p:cTn>
                        </p:par>
                        <p:par>
                          <p:cTn id="12" fill="hold" nodeType="afterGroup">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diamond(in)">
                                      <p:cBhvr>
                                        <p:cTn id="15" dur="2000"/>
                                        <p:tgtEl>
                                          <p:spTgt spid="22531">
                                            <p:txEl>
                                              <p:pRg st="1" end="1"/>
                                            </p:txEl>
                                          </p:spTgt>
                                        </p:tgtEl>
                                      </p:cBhvr>
                                    </p:animEffect>
                                  </p:childTnLst>
                                </p:cTn>
                              </p:par>
                            </p:childTnLst>
                          </p:cTn>
                        </p:par>
                        <p:par>
                          <p:cTn id="16" fill="hold" nodeType="afterGroup">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Effect transition="in" filter="diamond(in)">
                                      <p:cBhvr>
                                        <p:cTn id="19" dur="2000"/>
                                        <p:tgtEl>
                                          <p:spTgt spid="22531">
                                            <p:txEl>
                                              <p:pRg st="2" end="2"/>
                                            </p:txEl>
                                          </p:spTgt>
                                        </p:tgtEl>
                                      </p:cBhvr>
                                    </p:animEffect>
                                  </p:childTnLst>
                                </p:cTn>
                              </p:par>
                            </p:childTnLst>
                          </p:cTn>
                        </p:par>
                        <p:par>
                          <p:cTn id="20" fill="hold" nodeType="afterGroup">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22531">
                                            <p:txEl>
                                              <p:pRg st="3" end="3"/>
                                            </p:txEl>
                                          </p:spTgt>
                                        </p:tgtEl>
                                        <p:attrNameLst>
                                          <p:attrName>style.visibility</p:attrName>
                                        </p:attrNameLst>
                                      </p:cBhvr>
                                      <p:to>
                                        <p:strVal val="visible"/>
                                      </p:to>
                                    </p:set>
                                    <p:animEffect transition="in" filter="diamond(in)">
                                      <p:cBhvr>
                                        <p:cTn id="23" dur="20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5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04800"/>
            <a:ext cx="7848601" cy="1295400"/>
          </a:xfrm>
          <a:solidFill>
            <a:schemeClr val="tx2">
              <a:lumMod val="90000"/>
            </a:schemeClr>
          </a:solidFill>
        </p:spPr>
        <p:txBody>
          <a:bodyPr/>
          <a:lstStyle/>
          <a:p>
            <a:pPr eaLnBrk="1" hangingPunct="1">
              <a:defRPr/>
            </a:pPr>
            <a:r>
              <a:rPr lang="en-US" b="1" u="sng" dirty="0" smtClean="0">
                <a:solidFill>
                  <a:schemeClr val="tx1"/>
                </a:solidFill>
                <a:latin typeface="Times New Roman" pitchFamily="18" charset="0"/>
                <a:cs typeface="Times New Roman" pitchFamily="18" charset="0"/>
              </a:rPr>
              <a:t>Steps Involved in Making an Evaluation</a:t>
            </a:r>
            <a:r>
              <a:rPr lang="en-US" dirty="0" smtClean="0"/>
              <a:t/>
            </a:r>
            <a:br>
              <a:rPr lang="en-US" dirty="0" smtClean="0"/>
            </a:br>
            <a:endParaRPr lang="en-US" dirty="0"/>
          </a:p>
        </p:txBody>
      </p:sp>
      <p:sp>
        <p:nvSpPr>
          <p:cNvPr id="23555" name="Content Placeholder 2"/>
          <p:cNvSpPr>
            <a:spLocks noGrp="1"/>
          </p:cNvSpPr>
          <p:nvPr>
            <p:ph sz="quarter" idx="1"/>
          </p:nvPr>
        </p:nvSpPr>
        <p:spPr>
          <a:xfrm>
            <a:off x="838200" y="1828800"/>
            <a:ext cx="7848600" cy="4270374"/>
          </a:xfrm>
          <a:solidFill>
            <a:schemeClr val="tx2">
              <a:lumMod val="90000"/>
            </a:schemeClr>
          </a:solidFill>
        </p:spPr>
        <p:txBody>
          <a:bodyPr>
            <a:normAutofit lnSpcReduction="10000"/>
          </a:bodyPr>
          <a:lstStyle/>
          <a:p>
            <a:pPr eaLnBrk="1" hangingPunct="1"/>
            <a:r>
              <a:rPr lang="en-US" sz="2800" b="1" dirty="0" smtClean="0">
                <a:solidFill>
                  <a:srgbClr val="2D50E3"/>
                </a:solidFill>
                <a:latin typeface="Times New Roman" pitchFamily="18" charset="0"/>
                <a:cs typeface="Times New Roman" pitchFamily="18" charset="0"/>
              </a:rPr>
              <a:t>Define the objective or the purpose of the test.</a:t>
            </a:r>
          </a:p>
          <a:p>
            <a:pPr eaLnBrk="1" hangingPunct="1"/>
            <a:r>
              <a:rPr lang="en-US" sz="2800" b="1" dirty="0" smtClean="0">
                <a:solidFill>
                  <a:srgbClr val="2D50E3"/>
                </a:solidFill>
                <a:latin typeface="Times New Roman" pitchFamily="18" charset="0"/>
                <a:cs typeface="Times New Roman" pitchFamily="18" charset="0"/>
              </a:rPr>
              <a:t>Measure the performance or administer the test.</a:t>
            </a:r>
          </a:p>
          <a:p>
            <a:pPr eaLnBrk="1" hangingPunct="1"/>
            <a:r>
              <a:rPr lang="en-US" sz="2800" b="1" dirty="0" smtClean="0">
                <a:solidFill>
                  <a:srgbClr val="2D50E3"/>
                </a:solidFill>
                <a:latin typeface="Times New Roman" pitchFamily="18" charset="0"/>
                <a:cs typeface="Times New Roman" pitchFamily="18" charset="0"/>
              </a:rPr>
              <a:t>Find or develop a standard.</a:t>
            </a:r>
          </a:p>
          <a:p>
            <a:pPr eaLnBrk="1" hangingPunct="1"/>
            <a:r>
              <a:rPr lang="en-US" sz="2800" b="1" dirty="0" smtClean="0">
                <a:solidFill>
                  <a:srgbClr val="2D50E3"/>
                </a:solidFill>
                <a:latin typeface="Times New Roman" pitchFamily="18" charset="0"/>
                <a:cs typeface="Times New Roman" pitchFamily="18" charset="0"/>
              </a:rPr>
              <a:t>Compare a person’s performance on the test to a standard.</a:t>
            </a:r>
          </a:p>
          <a:p>
            <a:pPr eaLnBrk="1" hangingPunct="1"/>
            <a:r>
              <a:rPr lang="en-US" sz="2800" b="1" dirty="0" smtClean="0">
                <a:solidFill>
                  <a:srgbClr val="2D50E3"/>
                </a:solidFill>
                <a:latin typeface="Times New Roman" pitchFamily="18" charset="0"/>
                <a:cs typeface="Times New Roman" pitchFamily="18" charset="0"/>
              </a:rPr>
              <a:t>Make the evaluation then discuss and distribute the results in the most appropriate manner.</a:t>
            </a:r>
          </a:p>
        </p:txBody>
      </p:sp>
    </p:spTree>
  </p:cSld>
  <p:clrMapOvr>
    <a:masterClrMapping/>
  </p:clrMapOvr>
  <p:transition spd="slow" advClick="0" advTm="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3555">
                                            <p:bg/>
                                          </p:spTgt>
                                        </p:tgtEl>
                                        <p:attrNameLst>
                                          <p:attrName>style.visibility</p:attrName>
                                        </p:attrNameLst>
                                      </p:cBhvr>
                                      <p:to>
                                        <p:strVal val="visible"/>
                                      </p:to>
                                    </p:set>
                                    <p:animEffect transition="in" filter="diamond(in)">
                                      <p:cBhvr>
                                        <p:cTn id="11" dur="2000"/>
                                        <p:tgtEl>
                                          <p:spTgt spid="23555">
                                            <p:bg/>
                                          </p:spTgt>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23555">
                                            <p:txEl>
                                              <p:pRg st="0" end="0"/>
                                            </p:txEl>
                                          </p:spTgt>
                                        </p:tgtEl>
                                        <p:attrNameLst>
                                          <p:attrName>style.visibility</p:attrName>
                                        </p:attrNameLst>
                                      </p:cBhvr>
                                      <p:to>
                                        <p:strVal val="visible"/>
                                      </p:to>
                                    </p:set>
                                    <p:animEffect transition="in" filter="diamond(in)">
                                      <p:cBhvr>
                                        <p:cTn id="16" dur="2000"/>
                                        <p:tgtEl>
                                          <p:spTgt spid="23555">
                                            <p:txEl>
                                              <p:pRg st="0" end="0"/>
                                            </p:txEl>
                                          </p:spTgt>
                                        </p:tgtEl>
                                      </p:cBhvr>
                                    </p:animEffect>
                                  </p:childTnLst>
                                </p:cTn>
                              </p:par>
                            </p:childTnLst>
                          </p:cTn>
                        </p:par>
                        <p:par>
                          <p:cTn id="17" fill="hold" nodeType="afterGroup">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23555">
                                            <p:txEl>
                                              <p:pRg st="1" end="1"/>
                                            </p:txEl>
                                          </p:spTgt>
                                        </p:tgtEl>
                                        <p:attrNameLst>
                                          <p:attrName>style.visibility</p:attrName>
                                        </p:attrNameLst>
                                      </p:cBhvr>
                                      <p:to>
                                        <p:strVal val="visible"/>
                                      </p:to>
                                    </p:set>
                                    <p:animEffect transition="in" filter="diamond(in)">
                                      <p:cBhvr>
                                        <p:cTn id="20" dur="2000"/>
                                        <p:tgtEl>
                                          <p:spTgt spid="23555">
                                            <p:txEl>
                                              <p:pRg st="1" end="1"/>
                                            </p:txEl>
                                          </p:spTgt>
                                        </p:tgtEl>
                                      </p:cBhvr>
                                    </p:animEffect>
                                  </p:childTnLst>
                                </p:cTn>
                              </p:par>
                            </p:childTnLst>
                          </p:cTn>
                        </p:par>
                        <p:par>
                          <p:cTn id="21" fill="hold" nodeType="afterGroup">
                            <p:stCondLst>
                              <p:cond delay="4000"/>
                            </p:stCondLst>
                            <p:childTnLst>
                              <p:par>
                                <p:cTn id="22" presetID="8" presetClass="entr" presetSubtype="16" fill="hold" grpId="0" nodeType="afterEffect">
                                  <p:stCondLst>
                                    <p:cond delay="0"/>
                                  </p:stCondLst>
                                  <p:childTnLst>
                                    <p:set>
                                      <p:cBhvr>
                                        <p:cTn id="23" dur="1" fill="hold">
                                          <p:stCondLst>
                                            <p:cond delay="0"/>
                                          </p:stCondLst>
                                        </p:cTn>
                                        <p:tgtEl>
                                          <p:spTgt spid="23555">
                                            <p:txEl>
                                              <p:pRg st="2" end="2"/>
                                            </p:txEl>
                                          </p:spTgt>
                                        </p:tgtEl>
                                        <p:attrNameLst>
                                          <p:attrName>style.visibility</p:attrName>
                                        </p:attrNameLst>
                                      </p:cBhvr>
                                      <p:to>
                                        <p:strVal val="visible"/>
                                      </p:to>
                                    </p:set>
                                    <p:animEffect transition="in" filter="diamond(in)">
                                      <p:cBhvr>
                                        <p:cTn id="24" dur="2000"/>
                                        <p:tgtEl>
                                          <p:spTgt spid="23555">
                                            <p:txEl>
                                              <p:pRg st="2" end="2"/>
                                            </p:txEl>
                                          </p:spTgt>
                                        </p:tgtEl>
                                      </p:cBhvr>
                                    </p:animEffect>
                                  </p:childTnLst>
                                </p:cTn>
                              </p:par>
                            </p:childTnLst>
                          </p:cTn>
                        </p:par>
                        <p:par>
                          <p:cTn id="25" fill="hold" nodeType="afterGroup">
                            <p:stCondLst>
                              <p:cond delay="6000"/>
                            </p:stCondLst>
                            <p:childTnLst>
                              <p:par>
                                <p:cTn id="26" presetID="8" presetClass="entr" presetSubtype="16" fill="hold" grpId="0" nodeType="afterEffect">
                                  <p:stCondLst>
                                    <p:cond delay="0"/>
                                  </p:stCondLst>
                                  <p:childTnLst>
                                    <p:set>
                                      <p:cBhvr>
                                        <p:cTn id="27" dur="1" fill="hold">
                                          <p:stCondLst>
                                            <p:cond delay="0"/>
                                          </p:stCondLst>
                                        </p:cTn>
                                        <p:tgtEl>
                                          <p:spTgt spid="23555">
                                            <p:txEl>
                                              <p:pRg st="3" end="3"/>
                                            </p:txEl>
                                          </p:spTgt>
                                        </p:tgtEl>
                                        <p:attrNameLst>
                                          <p:attrName>style.visibility</p:attrName>
                                        </p:attrNameLst>
                                      </p:cBhvr>
                                      <p:to>
                                        <p:strVal val="visible"/>
                                      </p:to>
                                    </p:set>
                                    <p:animEffect transition="in" filter="diamond(in)">
                                      <p:cBhvr>
                                        <p:cTn id="28" dur="2000"/>
                                        <p:tgtEl>
                                          <p:spTgt spid="23555">
                                            <p:txEl>
                                              <p:pRg st="3" end="3"/>
                                            </p:txEl>
                                          </p:spTgt>
                                        </p:tgtEl>
                                      </p:cBhvr>
                                    </p:animEffect>
                                  </p:childTnLst>
                                </p:cTn>
                              </p:par>
                            </p:childTnLst>
                          </p:cTn>
                        </p:par>
                        <p:par>
                          <p:cTn id="29" fill="hold" nodeType="afterGroup">
                            <p:stCondLst>
                              <p:cond delay="8000"/>
                            </p:stCondLst>
                            <p:childTnLst>
                              <p:par>
                                <p:cTn id="30" presetID="8" presetClass="entr" presetSubtype="16" fill="hold" grpId="0" nodeType="after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diamond(in)">
                                      <p:cBhvr>
                                        <p:cTn id="32"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55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1000"/>
            <a:ext cx="7772400" cy="2057400"/>
          </a:xfrm>
        </p:spPr>
        <p:txBody>
          <a:bodyPr/>
          <a:lstStyle/>
          <a:p>
            <a:r>
              <a:rPr lang="en-US" sz="2000" i="1" dirty="0" smtClean="0">
                <a:solidFill>
                  <a:schemeClr val="tx1"/>
                </a:solidFill>
              </a:rPr>
              <a:t>Presented by</a:t>
            </a:r>
            <a:r>
              <a:rPr lang="en-US" sz="2800" i="1" dirty="0" smtClean="0">
                <a:solidFill>
                  <a:schemeClr val="tx1"/>
                </a:solidFill>
              </a:rPr>
              <a:t/>
            </a:r>
            <a:br>
              <a:rPr lang="en-US" sz="2800" i="1" dirty="0" smtClean="0">
                <a:solidFill>
                  <a:schemeClr val="tx1"/>
                </a:solidFill>
              </a:rPr>
            </a:br>
            <a:r>
              <a:rPr lang="en-US" sz="2800" i="1" dirty="0" smtClean="0">
                <a:solidFill>
                  <a:schemeClr val="accent1"/>
                </a:solidFill>
              </a:rPr>
              <a:t>Dr. A. </a:t>
            </a:r>
            <a:r>
              <a:rPr lang="en-US" sz="2800" i="1" dirty="0" err="1" smtClean="0">
                <a:solidFill>
                  <a:schemeClr val="accent1"/>
                </a:solidFill>
              </a:rPr>
              <a:t>Pareet</a:t>
            </a:r>
            <a:r>
              <a:rPr lang="en-US" sz="2800" i="1" dirty="0" smtClean="0">
                <a:solidFill>
                  <a:schemeClr val="accent1"/>
                </a:solidFill>
              </a:rPr>
              <a:t> </a:t>
            </a:r>
            <a:r>
              <a:rPr lang="en-US" sz="2800" i="1" dirty="0" err="1" smtClean="0">
                <a:solidFill>
                  <a:schemeClr val="accent1"/>
                </a:solidFill>
              </a:rPr>
              <a:t>jayadevi</a:t>
            </a:r>
            <a:r>
              <a:rPr lang="en-US" sz="2800" i="1" dirty="0" smtClean="0">
                <a:solidFill>
                  <a:schemeClr val="tx1"/>
                </a:solidFill>
              </a:rPr>
              <a:t/>
            </a:r>
            <a:br>
              <a:rPr lang="en-US" sz="2800" i="1" dirty="0" smtClean="0">
                <a:solidFill>
                  <a:schemeClr val="tx1"/>
                </a:solidFill>
              </a:rPr>
            </a:br>
            <a:r>
              <a:rPr lang="en-US" sz="1800" i="1" dirty="0" smtClean="0">
                <a:solidFill>
                  <a:schemeClr val="tx1"/>
                </a:solidFill>
              </a:rPr>
              <a:t>assistant professor</a:t>
            </a:r>
            <a:endParaRPr lang="en-US" sz="2800" i="1" dirty="0">
              <a:solidFill>
                <a:schemeClr val="tx1"/>
              </a:solidFill>
            </a:endParaRPr>
          </a:p>
        </p:txBody>
      </p:sp>
      <p:sp>
        <p:nvSpPr>
          <p:cNvPr id="3" name="Subtitle 2"/>
          <p:cNvSpPr>
            <a:spLocks noGrp="1"/>
          </p:cNvSpPr>
          <p:nvPr>
            <p:ph type="subTitle" idx="1"/>
          </p:nvPr>
        </p:nvSpPr>
        <p:spPr>
          <a:xfrm>
            <a:off x="1295400" y="685800"/>
            <a:ext cx="7162800" cy="3048000"/>
          </a:xfrm>
        </p:spPr>
        <p:txBody>
          <a:bodyPr>
            <a:noAutofit/>
          </a:bodyPr>
          <a:lstStyle/>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b="1" dirty="0" smtClean="0">
              <a:solidFill>
                <a:srgbClr val="FFFF00"/>
              </a:solidFill>
              <a:latin typeface="Times New Roman" pitchFamily="18" charset="0"/>
              <a:cs typeface="Times New Roman" pitchFamily="18" charset="0"/>
            </a:endParaRPr>
          </a:p>
          <a:p>
            <a:endParaRPr lang="en-US" b="1" dirty="0" smtClean="0">
              <a:solidFill>
                <a:srgbClr val="FFFF00"/>
              </a:solidFill>
              <a:latin typeface="Times New Roman" pitchFamily="18" charset="0"/>
              <a:cs typeface="Times New Roman" pitchFamily="18" charset="0"/>
            </a:endParaRPr>
          </a:p>
          <a:p>
            <a:r>
              <a:rPr lang="en-US" b="1" dirty="0" smtClean="0">
                <a:solidFill>
                  <a:srgbClr val="FFFF00"/>
                </a:solidFill>
                <a:latin typeface="Times New Roman" pitchFamily="18" charset="0"/>
                <a:cs typeface="Times New Roman" pitchFamily="18" charset="0"/>
              </a:rPr>
              <a:t>COURSE – 9    </a:t>
            </a:r>
          </a:p>
          <a:p>
            <a:r>
              <a:rPr lang="en-US" dirty="0" smtClean="0">
                <a:latin typeface="Times New Roman" pitchFamily="18" charset="0"/>
                <a:cs typeface="Times New Roman" pitchFamily="18" charset="0"/>
              </a:rPr>
              <a:t>                          </a:t>
            </a:r>
            <a:r>
              <a:rPr lang="en-US" sz="2800" dirty="0" smtClean="0">
                <a:solidFill>
                  <a:srgbClr val="4FF994"/>
                </a:solidFill>
                <a:latin typeface="Times New Roman" pitchFamily="18" charset="0"/>
                <a:cs typeface="Times New Roman" pitchFamily="18" charset="0"/>
              </a:rPr>
              <a:t>ASSESSMENT FOR LEARNING</a:t>
            </a:r>
            <a:endParaRPr lang="en-US" dirty="0" smtClean="0">
              <a:solidFill>
                <a:srgbClr val="4FF994"/>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Unit – I   </a:t>
            </a:r>
          </a:p>
          <a:p>
            <a:r>
              <a:rPr lang="en-US" dirty="0" smtClean="0">
                <a:latin typeface="Times New Roman" pitchFamily="18" charset="0"/>
                <a:cs typeface="Times New Roman" pitchFamily="18" charset="0"/>
              </a:rPr>
              <a:t>                          </a:t>
            </a:r>
            <a:r>
              <a:rPr lang="en-US" sz="2400" dirty="0" smtClean="0">
                <a:solidFill>
                  <a:schemeClr val="accent2">
                    <a:lumMod val="60000"/>
                    <a:lumOff val="40000"/>
                  </a:schemeClr>
                </a:solidFill>
                <a:latin typeface="Times New Roman" pitchFamily="18" charset="0"/>
                <a:cs typeface="Times New Roman" pitchFamily="18" charset="0"/>
              </a:rPr>
              <a:t>BASICS OF ASSESMENT </a:t>
            </a:r>
            <a:endParaRPr lang="en-US" dirty="0" smtClean="0">
              <a:solidFill>
                <a:schemeClr val="accent2">
                  <a:lumMod val="60000"/>
                  <a:lumOff val="40000"/>
                </a:schemeClr>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Topic</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                          </a:t>
            </a:r>
            <a:r>
              <a:rPr lang="en-US" sz="2400" dirty="0" smtClean="0">
                <a:solidFill>
                  <a:schemeClr val="tx2">
                    <a:lumMod val="50000"/>
                  </a:schemeClr>
                </a:solidFill>
                <a:latin typeface="Times New Roman" pitchFamily="18" charset="0"/>
                <a:cs typeface="Times New Roman" pitchFamily="18" charset="0"/>
              </a:rPr>
              <a:t>ROLE OF ASSESSMENT IN LEARNING</a:t>
            </a:r>
            <a:endParaRPr lang="en-US" dirty="0" smtClean="0">
              <a:solidFill>
                <a:schemeClr val="tx2">
                  <a:lumMod val="50000"/>
                </a:schemeClr>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Footer Placeholder 4"/>
          <p:cNvSpPr>
            <a:spLocks noGrp="1"/>
          </p:cNvSpPr>
          <p:nvPr>
            <p:ph type="ftr" sz="quarter" idx="11"/>
          </p:nvPr>
        </p:nvSpPr>
        <p:spPr/>
        <p:txBody>
          <a:bodyPr/>
          <a:lstStyle/>
          <a:p>
            <a:r>
              <a:rPr lang="en-US" dirty="0" smtClean="0"/>
              <a:t>Dr. A. PAREET JAYADEVI</a:t>
            </a:r>
            <a:r>
              <a:rPr lang="en-US" i="1" dirty="0" smtClean="0"/>
              <a:t>,  ASSISTANT PROFESSOR IN ECONOMICS</a:t>
            </a:r>
            <a:endParaRPr lang="en-US" i="1" dirty="0"/>
          </a:p>
        </p:txBody>
      </p:sp>
    </p:spTree>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ssessment-for-learning-13-638.jpg"/>
          <p:cNvPicPr>
            <a:picLocks noGrp="1" noChangeAspect="1"/>
          </p:cNvPicPr>
          <p:nvPr>
            <p:ph idx="1"/>
          </p:nvPr>
        </p:nvPicPr>
        <p:blipFill>
          <a:blip r:embed="rId2"/>
          <a:stretch>
            <a:fillRect/>
          </a:stretch>
        </p:blipFill>
        <p:spPr>
          <a:xfrm>
            <a:off x="838200" y="685800"/>
            <a:ext cx="7848600" cy="5589587"/>
          </a:xfrm>
        </p:spPr>
      </p:pic>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7" name="Frame 6"/>
          <p:cNvSpPr/>
          <p:nvPr/>
        </p:nvSpPr>
        <p:spPr>
          <a:xfrm>
            <a:off x="609600" y="228600"/>
            <a:ext cx="8305800" cy="6248400"/>
          </a:xfrm>
          <a:prstGeom prst="frame">
            <a:avLst>
              <a:gd name="adj1" fmla="val 950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5-Point Star 7"/>
          <p:cNvSpPr/>
          <p:nvPr/>
        </p:nvSpPr>
        <p:spPr>
          <a:xfrm>
            <a:off x="609600" y="228600"/>
            <a:ext cx="7620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8229600" y="304800"/>
            <a:ext cx="6858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8229600" y="57912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609600" y="57912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685800" y="2286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2817326_orig.gif"/>
          <p:cNvPicPr>
            <a:picLocks noChangeAspect="1"/>
          </p:cNvPicPr>
          <p:nvPr/>
        </p:nvPicPr>
        <p:blipFill>
          <a:blip r:embed="rId3"/>
          <a:stretch>
            <a:fillRect/>
          </a:stretch>
        </p:blipFill>
        <p:spPr>
          <a:xfrm>
            <a:off x="1219200" y="3124200"/>
            <a:ext cx="7086600" cy="2667000"/>
          </a:xfrm>
          <a:prstGeom prst="rect">
            <a:avLst/>
          </a:prstGeom>
        </p:spPr>
      </p:pic>
    </p:spTree>
  </p:cSld>
  <p:clrMapOvr>
    <a:masterClrMapping/>
  </p:clrMapOvr>
  <p:transition spd="slow"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path" presetSubtype="0" repeatCount="indefinite" accel="50000" decel="50000" fill="hold" grpId="0" nodeType="withEffect">
                                  <p:stCondLst>
                                    <p:cond delay="0"/>
                                  </p:stCondLst>
                                  <p:childTnLst>
                                    <p:animMotion origin="layout" path="M -0.00833 -3.80291E-6 L 0.83334 -3.80291E-6 L 0.83334 0.82721 L -0.00833 0.82721 L -0.00833 -3.80291E-6 Z " pathEditMode="relative" rAng="0" ptsTypes="FFFFF">
                                      <p:cBhvr>
                                        <p:cTn id="6" dur="3000" fill="hold"/>
                                        <p:tgtEl>
                                          <p:spTgt spid="8"/>
                                        </p:tgtEl>
                                        <p:attrNameLst>
                                          <p:attrName>ppt_x</p:attrName>
                                          <p:attrName>ppt_y</p:attrName>
                                        </p:attrNameLst>
                                      </p:cBhvr>
                                      <p:rCtr x="421" y="4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pic>
        <p:nvPicPr>
          <p:cNvPr id="6" name="Picture 5" descr="assessment-for-learning-14-638.jpg"/>
          <p:cNvPicPr>
            <a:picLocks noChangeAspect="1"/>
          </p:cNvPicPr>
          <p:nvPr/>
        </p:nvPicPr>
        <p:blipFill>
          <a:blip r:embed="rId2"/>
          <a:stretch>
            <a:fillRect/>
          </a:stretch>
        </p:blipFill>
        <p:spPr>
          <a:xfrm>
            <a:off x="990600" y="533400"/>
            <a:ext cx="7696200" cy="5791200"/>
          </a:xfrm>
          <a:prstGeom prst="rect">
            <a:avLst/>
          </a:prstGeom>
        </p:spPr>
      </p:pic>
      <p:sp>
        <p:nvSpPr>
          <p:cNvPr id="7" name="5-Point Star 6"/>
          <p:cNvSpPr/>
          <p:nvPr/>
        </p:nvSpPr>
        <p:spPr>
          <a:xfrm>
            <a:off x="838200" y="4572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rot="5400000">
            <a:off x="8153400" y="4724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rot="5400000">
            <a:off x="8153400" y="3200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rot="5661633">
            <a:off x="838200" y="48006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rot="5400000">
            <a:off x="8153400" y="3962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4495800" y="5867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4343400" y="3810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914400" y="5867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8077200" y="533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8077200" y="5867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Point Star 18"/>
          <p:cNvSpPr/>
          <p:nvPr/>
        </p:nvSpPr>
        <p:spPr>
          <a:xfrm>
            <a:off x="1524000" y="3810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1524000" y="5867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2057400" y="5867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2590800" y="5867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3200400" y="5867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3886200" y="5867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5257800" y="5867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5867400" y="5867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6705600" y="5867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7467600" y="58674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p:cNvSpPr/>
          <p:nvPr/>
        </p:nvSpPr>
        <p:spPr>
          <a:xfrm>
            <a:off x="838200" y="53340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5-Point Star 59"/>
          <p:cNvSpPr/>
          <p:nvPr/>
        </p:nvSpPr>
        <p:spPr>
          <a:xfrm rot="5240260">
            <a:off x="866507" y="3445279"/>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5-Point Star 60"/>
          <p:cNvSpPr/>
          <p:nvPr/>
        </p:nvSpPr>
        <p:spPr>
          <a:xfrm rot="5400000">
            <a:off x="866508" y="4131078"/>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5-Point Star 61"/>
          <p:cNvSpPr/>
          <p:nvPr/>
        </p:nvSpPr>
        <p:spPr>
          <a:xfrm rot="5661633">
            <a:off x="866506" y="2683278"/>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5-Point Star 62"/>
          <p:cNvSpPr/>
          <p:nvPr/>
        </p:nvSpPr>
        <p:spPr>
          <a:xfrm rot="5661633">
            <a:off x="8105507" y="5350278"/>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5-Point Star 63"/>
          <p:cNvSpPr/>
          <p:nvPr/>
        </p:nvSpPr>
        <p:spPr>
          <a:xfrm rot="5661633">
            <a:off x="866506" y="1235478"/>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5-Point Star 64"/>
          <p:cNvSpPr/>
          <p:nvPr/>
        </p:nvSpPr>
        <p:spPr>
          <a:xfrm rot="5661633">
            <a:off x="866507" y="1997478"/>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5-Point Star 65"/>
          <p:cNvSpPr/>
          <p:nvPr/>
        </p:nvSpPr>
        <p:spPr>
          <a:xfrm rot="5400000">
            <a:off x="8153400" y="25146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5-Point Star 66"/>
          <p:cNvSpPr/>
          <p:nvPr/>
        </p:nvSpPr>
        <p:spPr>
          <a:xfrm rot="5400000">
            <a:off x="8153400" y="19050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5-Point Star 67"/>
          <p:cNvSpPr/>
          <p:nvPr/>
        </p:nvSpPr>
        <p:spPr>
          <a:xfrm rot="5400000">
            <a:off x="8153400" y="11430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5-Point Star 68"/>
          <p:cNvSpPr/>
          <p:nvPr/>
        </p:nvSpPr>
        <p:spPr>
          <a:xfrm>
            <a:off x="2743200" y="3810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5-Point Star 69"/>
          <p:cNvSpPr/>
          <p:nvPr/>
        </p:nvSpPr>
        <p:spPr>
          <a:xfrm>
            <a:off x="3581400" y="3810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5-Point Star 70"/>
          <p:cNvSpPr/>
          <p:nvPr/>
        </p:nvSpPr>
        <p:spPr>
          <a:xfrm>
            <a:off x="5029200" y="3810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5-Point Star 71"/>
          <p:cNvSpPr/>
          <p:nvPr/>
        </p:nvSpPr>
        <p:spPr>
          <a:xfrm>
            <a:off x="5715000" y="3810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5-Point Star 72"/>
          <p:cNvSpPr/>
          <p:nvPr/>
        </p:nvSpPr>
        <p:spPr>
          <a:xfrm>
            <a:off x="6553200" y="3810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7391400" y="3810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5-Point Star 74"/>
          <p:cNvSpPr/>
          <p:nvPr/>
        </p:nvSpPr>
        <p:spPr>
          <a:xfrm>
            <a:off x="2209800" y="381000"/>
            <a:ext cx="762000" cy="45720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7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mplet 1.jpg"/>
          <p:cNvPicPr>
            <a:picLocks noChangeAspect="1"/>
          </p:cNvPicPr>
          <p:nvPr/>
        </p:nvPicPr>
        <p:blipFill>
          <a:blip r:embed="rId2"/>
          <a:stretch>
            <a:fillRect/>
          </a:stretch>
        </p:blipFill>
        <p:spPr>
          <a:xfrm>
            <a:off x="1" y="0"/>
            <a:ext cx="9143999" cy="6858000"/>
          </a:xfrm>
          <a:prstGeom prst="rect">
            <a:avLst/>
          </a:prstGeom>
        </p:spPr>
      </p:pic>
      <p:pic>
        <p:nvPicPr>
          <p:cNvPr id="3" name="Picture 2" descr="download (4).jpg"/>
          <p:cNvPicPr>
            <a:picLocks noChangeAspect="1"/>
          </p:cNvPicPr>
          <p:nvPr/>
        </p:nvPicPr>
        <p:blipFill>
          <a:blip r:embed="rId3"/>
          <a:stretch>
            <a:fillRect/>
          </a:stretch>
        </p:blipFill>
        <p:spPr>
          <a:xfrm>
            <a:off x="2209800" y="2362200"/>
            <a:ext cx="4724400" cy="2611728"/>
          </a:xfrm>
          <a:prstGeom prst="rect">
            <a:avLst/>
          </a:prstGeom>
        </p:spPr>
      </p:pic>
      <p:sp>
        <p:nvSpPr>
          <p:cNvPr id="5" name="Rectangle 4"/>
          <p:cNvSpPr/>
          <p:nvPr/>
        </p:nvSpPr>
        <p:spPr>
          <a:xfrm>
            <a:off x="2133600" y="5486400"/>
            <a:ext cx="4953000" cy="838200"/>
          </a:xfrm>
          <a:prstGeom prst="rect">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Teacher Should Know</a:t>
            </a:r>
            <a:endParaRPr lang="en-US" sz="3600" dirty="0">
              <a:solidFill>
                <a:srgbClr val="92D050"/>
              </a:solidFill>
            </a:endParaRPr>
          </a:p>
        </p:txBody>
      </p:sp>
      <p:sp>
        <p:nvSpPr>
          <p:cNvPr id="6" name="Cloud Callout 5"/>
          <p:cNvSpPr/>
          <p:nvPr/>
        </p:nvSpPr>
        <p:spPr>
          <a:xfrm>
            <a:off x="5410200" y="381000"/>
            <a:ext cx="3276600" cy="838200"/>
          </a:xfrm>
          <a:prstGeom prst="cloudCallout">
            <a:avLst>
              <a:gd name="adj1" fmla="val -20255"/>
              <a:gd name="adj2" fmla="val 226958"/>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rgbClr val="00B0F0"/>
                </a:solidFill>
              </a:rPr>
              <a:t>ஒரு</a:t>
            </a:r>
            <a:r>
              <a:rPr lang="en-US" sz="1200" b="1" dirty="0" smtClean="0">
                <a:solidFill>
                  <a:srgbClr val="00B0F0"/>
                </a:solidFill>
              </a:rPr>
              <a:t> </a:t>
            </a:r>
            <a:r>
              <a:rPr lang="en-US" sz="1200" b="1" dirty="0" err="1" smtClean="0">
                <a:solidFill>
                  <a:srgbClr val="00B0F0"/>
                </a:solidFill>
              </a:rPr>
              <a:t>மாணவன்</a:t>
            </a:r>
            <a:r>
              <a:rPr lang="en-US" sz="1200" b="1" dirty="0" smtClean="0">
                <a:solidFill>
                  <a:srgbClr val="00B0F0"/>
                </a:solidFill>
              </a:rPr>
              <a:t>  </a:t>
            </a:r>
            <a:r>
              <a:rPr lang="en-US" sz="1200" b="1" dirty="0" err="1" smtClean="0">
                <a:solidFill>
                  <a:srgbClr val="00B0F0"/>
                </a:solidFill>
              </a:rPr>
              <a:t>எவ்வாறு</a:t>
            </a:r>
            <a:r>
              <a:rPr lang="en-US" sz="1200" b="1" dirty="0" smtClean="0">
                <a:solidFill>
                  <a:srgbClr val="00B0F0"/>
                </a:solidFill>
              </a:rPr>
              <a:t> </a:t>
            </a:r>
            <a:r>
              <a:rPr lang="en-US" sz="1200" b="1" dirty="0" err="1" smtClean="0">
                <a:solidFill>
                  <a:srgbClr val="00B0F0"/>
                </a:solidFill>
              </a:rPr>
              <a:t>கற்கிறான்</a:t>
            </a:r>
            <a:endParaRPr lang="en-US" sz="1200" b="1" dirty="0" smtClean="0">
              <a:solidFill>
                <a:srgbClr val="00B0F0"/>
              </a:solidFill>
            </a:endParaRPr>
          </a:p>
          <a:p>
            <a:r>
              <a:rPr lang="en-US" sz="1600" b="1" dirty="0" smtClean="0">
                <a:solidFill>
                  <a:srgbClr val="FF0000"/>
                </a:solidFill>
                <a:latin typeface="Times New Roman" pitchFamily="18" charset="0"/>
                <a:cs typeface="Times New Roman" pitchFamily="18" charset="0"/>
              </a:rPr>
              <a:t>How a Student Learns</a:t>
            </a:r>
            <a:endParaRPr lang="en-US" sz="1600" dirty="0">
              <a:solidFill>
                <a:srgbClr val="FF0000"/>
              </a:solidFill>
              <a:latin typeface="Times New Roman" pitchFamily="18" charset="0"/>
              <a:cs typeface="Times New Roman" pitchFamily="18" charset="0"/>
            </a:endParaRPr>
          </a:p>
        </p:txBody>
      </p:sp>
      <p:sp>
        <p:nvSpPr>
          <p:cNvPr id="7" name="Cloud Callout 6"/>
          <p:cNvSpPr/>
          <p:nvPr/>
        </p:nvSpPr>
        <p:spPr>
          <a:xfrm>
            <a:off x="5867400" y="1219200"/>
            <a:ext cx="3886200" cy="1143000"/>
          </a:xfrm>
          <a:prstGeom prst="cloudCallout">
            <a:avLst>
              <a:gd name="adj1" fmla="val -47998"/>
              <a:gd name="adj2" fmla="val 58721"/>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00B0F0"/>
              </a:solidFill>
            </a:endParaRPr>
          </a:p>
          <a:p>
            <a:pPr algn="ctr"/>
            <a:r>
              <a:rPr lang="en-US" sz="1400" b="1" dirty="0" err="1" smtClean="0">
                <a:solidFill>
                  <a:srgbClr val="00B0F0"/>
                </a:solidFill>
              </a:rPr>
              <a:t>ஒரு</a:t>
            </a:r>
            <a:r>
              <a:rPr lang="en-US" b="1" dirty="0" smtClean="0">
                <a:solidFill>
                  <a:srgbClr val="00B0F0"/>
                </a:solidFill>
              </a:rPr>
              <a:t> </a:t>
            </a:r>
            <a:r>
              <a:rPr lang="en-US" sz="1200" b="1" dirty="0" err="1" smtClean="0">
                <a:solidFill>
                  <a:srgbClr val="00B0F0"/>
                </a:solidFill>
              </a:rPr>
              <a:t>மாணவன்</a:t>
            </a:r>
            <a:r>
              <a:rPr lang="en-US" sz="1200" b="1" dirty="0" smtClean="0">
                <a:solidFill>
                  <a:srgbClr val="00B0F0"/>
                </a:solidFill>
              </a:rPr>
              <a:t> </a:t>
            </a:r>
            <a:r>
              <a:rPr lang="en-US" sz="1200" b="1" dirty="0" err="1" smtClean="0">
                <a:solidFill>
                  <a:srgbClr val="00B0F0"/>
                </a:solidFill>
              </a:rPr>
              <a:t>என்ன</a:t>
            </a:r>
            <a:r>
              <a:rPr lang="en-US" sz="1200" b="1" dirty="0" smtClean="0">
                <a:solidFill>
                  <a:srgbClr val="00B0F0"/>
                </a:solidFill>
              </a:rPr>
              <a:t> </a:t>
            </a:r>
            <a:r>
              <a:rPr lang="en-US" sz="1200" b="1" dirty="0" err="1" smtClean="0">
                <a:solidFill>
                  <a:srgbClr val="00B0F0"/>
                </a:solidFill>
              </a:rPr>
              <a:t>அறிந்துள்ளான்</a:t>
            </a:r>
            <a:endParaRPr lang="en-US" b="1" dirty="0" smtClean="0">
              <a:solidFill>
                <a:srgbClr val="00B0F0"/>
              </a:solidFill>
            </a:endParaRPr>
          </a:p>
          <a:p>
            <a:r>
              <a:rPr lang="en-US" b="1" dirty="0" smtClean="0">
                <a:solidFill>
                  <a:srgbClr val="FF0000"/>
                </a:solidFill>
                <a:latin typeface="Times New Roman" pitchFamily="18" charset="0"/>
                <a:cs typeface="Times New Roman" pitchFamily="18" charset="0"/>
              </a:rPr>
              <a:t>What a Student Knows</a:t>
            </a:r>
            <a:endParaRPr lang="en-US" dirty="0">
              <a:solidFill>
                <a:srgbClr val="FF0000"/>
              </a:solidFill>
            </a:endParaRPr>
          </a:p>
        </p:txBody>
      </p:sp>
      <p:sp>
        <p:nvSpPr>
          <p:cNvPr id="8" name="Cloud Callout 7"/>
          <p:cNvSpPr/>
          <p:nvPr/>
        </p:nvSpPr>
        <p:spPr>
          <a:xfrm>
            <a:off x="3048000" y="762000"/>
            <a:ext cx="2819400" cy="990600"/>
          </a:xfrm>
          <a:prstGeom prst="cloudCallout">
            <a:avLst>
              <a:gd name="adj1" fmla="val 74307"/>
              <a:gd name="adj2" fmla="val 92895"/>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n-US" sz="1200" b="1" dirty="0" smtClean="0">
                <a:solidFill>
                  <a:srgbClr val="00B0F0"/>
                </a:solidFill>
              </a:rPr>
              <a:t>        </a:t>
            </a:r>
          </a:p>
          <a:p>
            <a:pPr lvl="0" fontAlgn="base">
              <a:spcBef>
                <a:spcPct val="0"/>
              </a:spcBef>
              <a:spcAft>
                <a:spcPct val="0"/>
              </a:spcAft>
            </a:pPr>
            <a:r>
              <a:rPr lang="en-US" sz="1200" b="1" dirty="0" smtClean="0">
                <a:solidFill>
                  <a:srgbClr val="00B0F0"/>
                </a:solidFill>
              </a:rPr>
              <a:t>         </a:t>
            </a:r>
            <a:r>
              <a:rPr lang="en-US" sz="1200" b="1" dirty="0" err="1" smtClean="0">
                <a:solidFill>
                  <a:srgbClr val="00B0F0"/>
                </a:solidFill>
              </a:rPr>
              <a:t>முன்னேற்றம்</a:t>
            </a:r>
            <a:endParaRPr lang="en-US" sz="1200" b="1" dirty="0" smtClean="0">
              <a:solidFill>
                <a:srgbClr val="00B0F0"/>
              </a:solidFill>
            </a:endParaRPr>
          </a:p>
          <a:p>
            <a:pPr lvl="0" fontAlgn="base">
              <a:spcBef>
                <a:spcPct val="0"/>
              </a:spcBef>
              <a:spcAft>
                <a:spcPct val="0"/>
              </a:spcAft>
            </a:pPr>
            <a:r>
              <a:rPr lang="en-US" b="1" dirty="0" smtClean="0">
                <a:solidFill>
                  <a:srgbClr val="FF0000"/>
                </a:solidFill>
                <a:latin typeface="Arial" pitchFamily="34" charset="0"/>
                <a:ea typeface="Times New Roman" pitchFamily="18" charset="0"/>
                <a:cs typeface="Arial" pitchFamily="34" charset="0"/>
              </a:rPr>
              <a:t>   Improvement</a:t>
            </a:r>
            <a:endParaRPr lang="en-US" sz="1100" dirty="0" smtClean="0">
              <a:solidFill>
                <a:srgbClr val="FF0000"/>
              </a:solidFill>
              <a:latin typeface="Arial" pitchFamily="34" charset="0"/>
              <a:cs typeface="Arial" pitchFamily="34" charset="0"/>
            </a:endParaRPr>
          </a:p>
          <a:p>
            <a:pPr algn="ctr"/>
            <a:endParaRPr lang="en-US" dirty="0">
              <a:solidFill>
                <a:srgbClr val="FF0000"/>
              </a:solidFill>
            </a:endParaRPr>
          </a:p>
        </p:txBody>
      </p:sp>
      <p:sp>
        <p:nvSpPr>
          <p:cNvPr id="9" name="Cloud Callout 8"/>
          <p:cNvSpPr/>
          <p:nvPr/>
        </p:nvSpPr>
        <p:spPr>
          <a:xfrm>
            <a:off x="685800" y="609600"/>
            <a:ext cx="2819400" cy="914400"/>
          </a:xfrm>
          <a:prstGeom prst="cloudCallout">
            <a:avLst>
              <a:gd name="adj1" fmla="val 128622"/>
              <a:gd name="adj2" fmla="val 167812"/>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00B0F0"/>
              </a:solidFill>
              <a:latin typeface="Times New Roman" pitchFamily="18" charset="0"/>
              <a:cs typeface="Times New Roman" pitchFamily="18" charset="0"/>
            </a:endParaRPr>
          </a:p>
          <a:p>
            <a:pPr algn="ctr"/>
            <a:r>
              <a:rPr lang="en-US" sz="1400" b="1" dirty="0" err="1" smtClean="0">
                <a:solidFill>
                  <a:srgbClr val="00B0F0"/>
                </a:solidFill>
                <a:latin typeface="Times New Roman" pitchFamily="18" charset="0"/>
                <a:cs typeface="Times New Roman" pitchFamily="18" charset="0"/>
              </a:rPr>
              <a:t>இலக்குகள்</a:t>
            </a:r>
            <a:endParaRPr lang="en-US" sz="1400" b="1" dirty="0" smtClean="0">
              <a:solidFill>
                <a:srgbClr val="00B0F0"/>
              </a:solidFill>
              <a:latin typeface="Times New Roman" pitchFamily="18" charset="0"/>
              <a:cs typeface="Times New Roman" pitchFamily="18" charset="0"/>
            </a:endParaRPr>
          </a:p>
          <a:p>
            <a:pPr algn="ctr"/>
            <a:r>
              <a:rPr lang="en-US" sz="2000" b="1" dirty="0" smtClean="0">
                <a:solidFill>
                  <a:srgbClr val="FF0000"/>
                </a:solidFill>
                <a:latin typeface="Times New Roman" pitchFamily="18" charset="0"/>
                <a:cs typeface="Times New Roman" pitchFamily="18" charset="0"/>
              </a:rPr>
              <a:t>Goals</a:t>
            </a:r>
            <a:endParaRPr lang="en-US" sz="2000" dirty="0" smtClean="0">
              <a:solidFill>
                <a:srgbClr val="FF0000"/>
              </a:solidFill>
              <a:latin typeface="Times New Roman" pitchFamily="18" charset="0"/>
              <a:cs typeface="Times New Roman" pitchFamily="18" charset="0"/>
            </a:endParaRPr>
          </a:p>
          <a:p>
            <a:pPr algn="ctr"/>
            <a:endParaRPr lang="en-US" dirty="0"/>
          </a:p>
        </p:txBody>
      </p:sp>
    </p:spTree>
  </p:cSld>
  <p:clrMapOvr>
    <a:masterClrMapping/>
  </p:clrMapOvr>
  <p:transition spd="slow"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par>
                          <p:cTn id="13" fill="hold">
                            <p:stCondLst>
                              <p:cond delay="1000"/>
                            </p:stCondLst>
                            <p:childTnLst>
                              <p:par>
                                <p:cTn id="14" presetID="1" presetClass="entr" presetSubtype="0" fill="hold" grpId="0" nodeType="afterEffect">
                                  <p:stCondLst>
                                    <p:cond delay="2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1200"/>
                            </p:stCondLst>
                            <p:childTnLst>
                              <p:par>
                                <p:cTn id="17" presetID="5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3000" fill="hold"/>
                                        <p:tgtEl>
                                          <p:spTgt spid="6"/>
                                        </p:tgtEl>
                                        <p:attrNameLst>
                                          <p:attrName>ppt_w</p:attrName>
                                        </p:attrNameLst>
                                      </p:cBhvr>
                                      <p:tavLst>
                                        <p:tav tm="0">
                                          <p:val>
                                            <p:strVal val="#ppt_w*0.70"/>
                                          </p:val>
                                        </p:tav>
                                        <p:tav tm="100000">
                                          <p:val>
                                            <p:strVal val="#ppt_w"/>
                                          </p:val>
                                        </p:tav>
                                      </p:tavLst>
                                    </p:anim>
                                    <p:anim calcmode="lin" valueType="num">
                                      <p:cBhvr>
                                        <p:cTn id="20" dur="3000" fill="hold"/>
                                        <p:tgtEl>
                                          <p:spTgt spid="6"/>
                                        </p:tgtEl>
                                        <p:attrNameLst>
                                          <p:attrName>ppt_h</p:attrName>
                                        </p:attrNameLst>
                                      </p:cBhvr>
                                      <p:tavLst>
                                        <p:tav tm="0">
                                          <p:val>
                                            <p:strVal val="#ppt_h"/>
                                          </p:val>
                                        </p:tav>
                                        <p:tav tm="100000">
                                          <p:val>
                                            <p:strVal val="#ppt_h"/>
                                          </p:val>
                                        </p:tav>
                                      </p:tavLst>
                                    </p:anim>
                                    <p:animEffect transition="in" filter="fade">
                                      <p:cBhvr>
                                        <p:cTn id="21" dur="3000"/>
                                        <p:tgtEl>
                                          <p:spTgt spid="6"/>
                                        </p:tgtEl>
                                      </p:cBhvr>
                                    </p:animEffect>
                                  </p:childTnLst>
                                </p:cTn>
                              </p:par>
                            </p:childTnLst>
                          </p:cTn>
                        </p:par>
                        <p:par>
                          <p:cTn id="22" fill="hold">
                            <p:stCondLst>
                              <p:cond delay="4200"/>
                            </p:stCondLst>
                            <p:childTnLst>
                              <p:par>
                                <p:cTn id="23" presetID="5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3000" fill="hold"/>
                                        <p:tgtEl>
                                          <p:spTgt spid="8"/>
                                        </p:tgtEl>
                                        <p:attrNameLst>
                                          <p:attrName>ppt_w</p:attrName>
                                        </p:attrNameLst>
                                      </p:cBhvr>
                                      <p:tavLst>
                                        <p:tav tm="0">
                                          <p:val>
                                            <p:strVal val="#ppt_w*0.70"/>
                                          </p:val>
                                        </p:tav>
                                        <p:tav tm="100000">
                                          <p:val>
                                            <p:strVal val="#ppt_w"/>
                                          </p:val>
                                        </p:tav>
                                      </p:tavLst>
                                    </p:anim>
                                    <p:anim calcmode="lin" valueType="num">
                                      <p:cBhvr>
                                        <p:cTn id="26" dur="3000" fill="hold"/>
                                        <p:tgtEl>
                                          <p:spTgt spid="8"/>
                                        </p:tgtEl>
                                        <p:attrNameLst>
                                          <p:attrName>ppt_h</p:attrName>
                                        </p:attrNameLst>
                                      </p:cBhvr>
                                      <p:tavLst>
                                        <p:tav tm="0">
                                          <p:val>
                                            <p:strVal val="#ppt_h"/>
                                          </p:val>
                                        </p:tav>
                                        <p:tav tm="100000">
                                          <p:val>
                                            <p:strVal val="#ppt_h"/>
                                          </p:val>
                                        </p:tav>
                                      </p:tavLst>
                                    </p:anim>
                                    <p:animEffect transition="in" filter="fade">
                                      <p:cBhvr>
                                        <p:cTn id="27" dur="3000"/>
                                        <p:tgtEl>
                                          <p:spTgt spid="8"/>
                                        </p:tgtEl>
                                      </p:cBhvr>
                                    </p:animEffect>
                                  </p:childTnLst>
                                </p:cTn>
                              </p:par>
                            </p:childTnLst>
                          </p:cTn>
                        </p:par>
                        <p:par>
                          <p:cTn id="28" fill="hold">
                            <p:stCondLst>
                              <p:cond delay="7200"/>
                            </p:stCondLst>
                            <p:childTnLst>
                              <p:par>
                                <p:cTn id="29" presetID="55"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3000" fill="hold"/>
                                        <p:tgtEl>
                                          <p:spTgt spid="9"/>
                                        </p:tgtEl>
                                        <p:attrNameLst>
                                          <p:attrName>ppt_w</p:attrName>
                                        </p:attrNameLst>
                                      </p:cBhvr>
                                      <p:tavLst>
                                        <p:tav tm="0">
                                          <p:val>
                                            <p:strVal val="#ppt_w*0.70"/>
                                          </p:val>
                                        </p:tav>
                                        <p:tav tm="100000">
                                          <p:val>
                                            <p:strVal val="#ppt_w"/>
                                          </p:val>
                                        </p:tav>
                                      </p:tavLst>
                                    </p:anim>
                                    <p:anim calcmode="lin" valueType="num">
                                      <p:cBhvr>
                                        <p:cTn id="32" dur="3000" fill="hold"/>
                                        <p:tgtEl>
                                          <p:spTgt spid="9"/>
                                        </p:tgtEl>
                                        <p:attrNameLst>
                                          <p:attrName>ppt_h</p:attrName>
                                        </p:attrNameLst>
                                      </p:cBhvr>
                                      <p:tavLst>
                                        <p:tav tm="0">
                                          <p:val>
                                            <p:strVal val="#ppt_h"/>
                                          </p:val>
                                        </p:tav>
                                        <p:tav tm="100000">
                                          <p:val>
                                            <p:strVal val="#ppt_h"/>
                                          </p:val>
                                        </p:tav>
                                      </p:tavLst>
                                    </p:anim>
                                    <p:animEffect transition="in" filter="fade">
                                      <p:cBhvr>
                                        <p:cTn id="3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pic>
        <p:nvPicPr>
          <p:cNvPr id="1026" name="Picture 2" descr="E:\f-TWINKLE\2020-2021\pictures\download.png"/>
          <p:cNvPicPr>
            <a:picLocks noGrp="1" noChangeAspect="1" noChangeArrowheads="1"/>
          </p:cNvPicPr>
          <p:nvPr>
            <p:ph idx="1"/>
          </p:nvPr>
        </p:nvPicPr>
        <p:blipFill>
          <a:blip r:embed="rId2"/>
          <a:srcRect/>
          <a:stretch>
            <a:fillRect/>
          </a:stretch>
        </p:blipFill>
        <p:spPr bwMode="auto">
          <a:xfrm>
            <a:off x="838200" y="914400"/>
            <a:ext cx="7874000" cy="4724400"/>
          </a:xfrm>
          <a:prstGeom prst="rect">
            <a:avLst/>
          </a:prstGeom>
          <a:solidFill>
            <a:schemeClr val="tx2"/>
          </a:solidFill>
          <a:effectLst>
            <a:outerShdw blurRad="50800" dist="38100" dir="2700000" algn="tl" rotWithShape="0">
              <a:prstClr val="black">
                <a:alpha val="40000"/>
              </a:prstClr>
            </a:outerShdw>
          </a:effectLst>
        </p:spPr>
      </p:pic>
    </p:spTree>
  </p:cSld>
  <p:clrMapOvr>
    <a:masterClrMapping/>
  </p:clrMapOvr>
  <p:transition spd="slow" advClick="0" advTm="8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ownload (3).jpg"/>
          <p:cNvPicPr>
            <a:picLocks noGrp="1" noChangeAspect="1"/>
          </p:cNvPicPr>
          <p:nvPr>
            <p:ph idx="1"/>
          </p:nvPr>
        </p:nvPicPr>
        <p:blipFill>
          <a:blip r:embed="rId2"/>
          <a:stretch>
            <a:fillRect/>
          </a:stretch>
        </p:blipFill>
        <p:spPr>
          <a:xfrm>
            <a:off x="838200" y="685800"/>
            <a:ext cx="7772400" cy="5562599"/>
          </a:xfrm>
        </p:spPr>
      </p:pic>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ransition spd="slow" advClick="0" advTm="2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for Learning</a:t>
            </a:r>
            <a:endParaRPr lang="en-US" dirty="0"/>
          </a:p>
        </p:txBody>
      </p:sp>
      <p:sp>
        <p:nvSpPr>
          <p:cNvPr id="3" name="Content Placeholder 2"/>
          <p:cNvSpPr>
            <a:spLocks noGrp="1"/>
          </p:cNvSpPr>
          <p:nvPr>
            <p:ph idx="1"/>
          </p:nvPr>
        </p:nvSpPr>
        <p:spPr/>
        <p:txBody>
          <a:bodyPr>
            <a:normAutofit fontScale="92500" lnSpcReduction="10000"/>
          </a:bodyPr>
          <a:lstStyle/>
          <a:p>
            <a:pPr algn="just">
              <a:lnSpc>
                <a:spcPct val="150000"/>
              </a:lnSpc>
              <a:buNone/>
            </a:pPr>
            <a:r>
              <a:rPr lang="en-US" dirty="0" smtClean="0">
                <a:latin typeface="Times New Roman" pitchFamily="18" charset="0"/>
                <a:cs typeface="Times New Roman" pitchFamily="18" charset="0"/>
              </a:rPr>
              <a:t>Educational assessment is the process of documenting, usually in measurable terms,</a:t>
            </a:r>
          </a:p>
          <a:p>
            <a:pPr algn="just">
              <a:lnSpc>
                <a:spcPct val="150000"/>
              </a:lnSpc>
              <a:buNone/>
            </a:pPr>
            <a:r>
              <a:rPr lang="en-US" dirty="0" smtClean="0">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knowledge, skills, attitudes and beliefs. </a:t>
            </a:r>
          </a:p>
          <a:p>
            <a:pPr algn="just">
              <a:lnSpc>
                <a:spcPct val="150000"/>
              </a:lnSpc>
              <a:buNone/>
            </a:pPr>
            <a:r>
              <a:rPr lang="en-US" dirty="0" smtClean="0">
                <a:latin typeface="Times New Roman" pitchFamily="18" charset="0"/>
                <a:cs typeface="Times New Roman" pitchFamily="18" charset="0"/>
              </a:rPr>
              <a:t>Assessment can focus on the individual learner, the learning community (class, workshop or other organized group of learners), the institution, or the educational system as a whole.</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ransition spd="slow" advClick="0" advTm="9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Assessment </a:t>
            </a:r>
            <a:br>
              <a:rPr lang="en-US" dirty="0" smtClean="0"/>
            </a:br>
            <a:r>
              <a:rPr lang="en-US" sz="2000" dirty="0" smtClean="0">
                <a:solidFill>
                  <a:srgbClr val="FFFF00"/>
                </a:solidFill>
              </a:rPr>
              <a:t>Gibbs (2003) states that assessment has 6 main functions:</a:t>
            </a: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graphicFrame>
        <p:nvGraphicFramePr>
          <p:cNvPr id="6" name="Diagram 5"/>
          <p:cNvGraphicFramePr/>
          <p:nvPr/>
        </p:nvGraphicFramePr>
        <p:xfrm>
          <a:off x="609600" y="1371600"/>
          <a:ext cx="8077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Click="0" advTm="8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Assessment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Gibbs (2003) states that assessment has 6 main functions:</a:t>
            </a:r>
          </a:p>
          <a:p>
            <a:r>
              <a:rPr lang="en-US" dirty="0" smtClean="0"/>
              <a:t>1. Capturing student time and attention</a:t>
            </a:r>
          </a:p>
          <a:p>
            <a:r>
              <a:rPr lang="en-US" dirty="0" smtClean="0"/>
              <a:t>2. Generating appropriate student learning activity</a:t>
            </a:r>
          </a:p>
          <a:p>
            <a:r>
              <a:rPr lang="en-US" dirty="0" smtClean="0"/>
              <a:t>3. providing timely feedback which students pay attention to</a:t>
            </a:r>
          </a:p>
          <a:p>
            <a:r>
              <a:rPr lang="en-US" dirty="0" smtClean="0"/>
              <a:t>4. Helping students to </a:t>
            </a:r>
            <a:r>
              <a:rPr lang="en-US" dirty="0" err="1" smtClean="0"/>
              <a:t>internalise</a:t>
            </a:r>
            <a:r>
              <a:rPr lang="en-US" dirty="0" smtClean="0"/>
              <a:t> the discipline’s standards and notions of equality</a:t>
            </a:r>
          </a:p>
          <a:p>
            <a:r>
              <a:rPr lang="en-US" dirty="0" smtClean="0"/>
              <a:t>5. Generating marks or grades which distinguish between students or enable pass/fail decisions to be made</a:t>
            </a:r>
          </a:p>
          <a:p>
            <a:r>
              <a:rPr lang="en-US" dirty="0" smtClean="0"/>
              <a:t>6. Providing evidence for other outside the course to enable them to judge the appropriateness of standards on the course. That may be relied on for making decisions.</a:t>
            </a:r>
            <a:endParaRPr lang="en-US" dirty="0"/>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ransition spd="slow" advClick="0" advTm="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t>Nature of Assessment</a:t>
            </a:r>
            <a:endParaRPr lang="en-US" dirty="0"/>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6" name="Rectangle 5"/>
          <p:cNvSpPr/>
          <p:nvPr/>
        </p:nvSpPr>
        <p:spPr>
          <a:xfrm>
            <a:off x="914400" y="1143000"/>
            <a:ext cx="7239000" cy="3539430"/>
          </a:xfrm>
          <a:prstGeom prst="rect">
            <a:avLst/>
          </a:prstGeom>
        </p:spPr>
        <p:txBody>
          <a:bodyPr wrap="square">
            <a:spAutoFit/>
          </a:bodyPr>
          <a:lstStyle/>
          <a:p>
            <a:r>
              <a:rPr lang="en-US" sz="2800" dirty="0" smtClean="0">
                <a:latin typeface="Times New Roman" pitchFamily="18" charset="0"/>
                <a:cs typeface="Times New Roman" pitchFamily="18" charset="0"/>
              </a:rPr>
              <a:t>Assessment is embedded in the learning process. It is tightly interconnected with curriculum and instruction. </a:t>
            </a:r>
          </a:p>
          <a:p>
            <a:r>
              <a:rPr lang="en-US" sz="2800" dirty="0" smtClean="0">
                <a:latin typeface="Times New Roman" pitchFamily="18" charset="0"/>
                <a:cs typeface="Times New Roman" pitchFamily="18" charset="0"/>
              </a:rPr>
              <a:t>As teachers and students work towards the achievement of curriculum outcomes, assessment plays a constant role in informing instruction, guiding the student’s next steps, and checking progress and achievement.</a:t>
            </a:r>
            <a:endParaRPr lang="en-US" sz="2800" dirty="0">
              <a:latin typeface="Times New Roman" pitchFamily="18" charset="0"/>
              <a:cs typeface="Times New Roman" pitchFamily="18" charset="0"/>
            </a:endParaRPr>
          </a:p>
        </p:txBody>
      </p:sp>
      <p:pic>
        <p:nvPicPr>
          <p:cNvPr id="10" name="Picture 9" descr="teacher -directed learning gif.gif"/>
          <p:cNvPicPr>
            <a:picLocks noChangeAspect="1"/>
          </p:cNvPicPr>
          <p:nvPr/>
        </p:nvPicPr>
        <p:blipFill>
          <a:blip r:embed="rId2"/>
          <a:stretch>
            <a:fillRect/>
          </a:stretch>
        </p:blipFill>
        <p:spPr>
          <a:xfrm>
            <a:off x="381000" y="4800601"/>
            <a:ext cx="8763000" cy="2209800"/>
          </a:xfrm>
          <a:prstGeom prst="rect">
            <a:avLst/>
          </a:prstGeom>
        </p:spPr>
      </p:pic>
    </p:spTree>
  </p:cSld>
  <p:clrMapOvr>
    <a:masterClrMapping/>
  </p:clrMapOvr>
  <p:transition spd="slow" advClick="0" advTm="1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of Assessment </a:t>
            </a:r>
            <a:r>
              <a:rPr lang="en-US" sz="1200" dirty="0" smtClean="0"/>
              <a:t>in teacher’s mind</a:t>
            </a:r>
            <a:endParaRPr lang="en-US" dirty="0"/>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
        <p:nvSpPr>
          <p:cNvPr id="7" name="Content Placeholder 6"/>
          <p:cNvSpPr>
            <a:spLocks noGrp="1"/>
          </p:cNvSpPr>
          <p:nvPr>
            <p:ph idx="1"/>
          </p:nvPr>
        </p:nvSpPr>
        <p:spPr>
          <a:xfrm>
            <a:off x="914400" y="1783560"/>
            <a:ext cx="3886200" cy="4572000"/>
          </a:xfrm>
        </p:spPr>
        <p:txBody>
          <a:bodyPr>
            <a:normAutofit/>
          </a:bodyPr>
          <a:lstStyle/>
          <a:p>
            <a:pPr>
              <a:buNone/>
            </a:pPr>
            <a:r>
              <a:rPr lang="en-US" dirty="0" smtClean="0">
                <a:latin typeface="Times New Roman" pitchFamily="18" charset="0"/>
                <a:cs typeface="Times New Roman" pitchFamily="18" charset="0"/>
              </a:rPr>
              <a:t>Teachers use many different processes and strategies for classroom assessment, and adapt them to suit the assessment purpose and needs of individual students.</a:t>
            </a:r>
            <a:endParaRPr lang="en-US" dirty="0">
              <a:latin typeface="Times New Roman" pitchFamily="18" charset="0"/>
              <a:cs typeface="Times New Roman" pitchFamily="18" charset="0"/>
            </a:endParaRPr>
          </a:p>
        </p:txBody>
      </p:sp>
      <p:pic>
        <p:nvPicPr>
          <p:cNvPr id="6" name="Picture 5" descr="stick_figure_drawing_goals_loop_md_wm_v2.gif"/>
          <p:cNvPicPr>
            <a:picLocks noChangeAspect="1"/>
          </p:cNvPicPr>
          <p:nvPr/>
        </p:nvPicPr>
        <p:blipFill>
          <a:blip r:embed="rId2"/>
          <a:stretch>
            <a:fillRect/>
          </a:stretch>
        </p:blipFill>
        <p:spPr>
          <a:xfrm>
            <a:off x="5181600" y="1752600"/>
            <a:ext cx="3579123" cy="4343400"/>
          </a:xfrm>
          <a:prstGeom prst="rect">
            <a:avLst/>
          </a:prstGeom>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iterate type="lt">
                                    <p:tmAbs val="0"/>
                                  </p:iterate>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20" presetClass="emph" presetSubtype="0" fill="hold" nodeType="afterEffect">
                                  <p:stCondLst>
                                    <p:cond delay="0"/>
                                  </p:stCondLst>
                                  <p:iterate type="lt">
                                    <p:tmPct val="10000"/>
                                  </p:iterate>
                                  <p:childTnLst>
                                    <p:set>
                                      <p:cBhvr override="childStyle">
                                        <p:cTn id="12" dur="500" autoRev="1" fill="hold"/>
                                        <p:tgtEl>
                                          <p:spTgt spid="7">
                                            <p:txEl>
                                              <p:pRg st="0" end="0"/>
                                            </p:txEl>
                                          </p:spTgt>
                                        </p:tgtEl>
                                        <p:attrNameLst>
                                          <p:attrName>style.color</p:attrName>
                                        </p:attrNameLst>
                                      </p:cBhvr>
                                      <p:to>
                                        <p:clrVal>
                                          <a:srgbClr val="FFFF00"/>
                                        </p:clrVal>
                                      </p:to>
                                    </p:set>
                                    <p:set>
                                      <p:cBhvr>
                                        <p:cTn id="13" dur="500" autoRev="1" fill="hold"/>
                                        <p:tgtEl>
                                          <p:spTgt spid="7">
                                            <p:txEl>
                                              <p:pRg st="0" end="0"/>
                                            </p:txEl>
                                          </p:spTgt>
                                        </p:tgtEl>
                                        <p:attrNameLst>
                                          <p:attrName>fillcolor</p:attrName>
                                        </p:attrNameLst>
                                      </p:cBhvr>
                                      <p:to>
                                        <p:clrVal>
                                          <a:srgbClr val="FFFF00"/>
                                        </p:clrVal>
                                      </p:to>
                                    </p:set>
                                    <p:set>
                                      <p:cBhvr>
                                        <p:cTn id="14" dur="500" autoRev="1"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6" name="Rectangle 5"/>
          <p:cNvSpPr/>
          <p:nvPr/>
        </p:nvSpPr>
        <p:spPr>
          <a:xfrm>
            <a:off x="1905000" y="1828800"/>
            <a:ext cx="5867400" cy="3139321"/>
          </a:xfrm>
          <a:prstGeom prst="rect">
            <a:avLst/>
          </a:prstGeom>
        </p:spPr>
        <p:txBody>
          <a:bodyPr wrap="square">
            <a:spAutoFit/>
          </a:bodyPr>
          <a:lstStyle/>
          <a:p>
            <a:pPr algn="ctr"/>
            <a:r>
              <a:rPr lang="en-US" sz="6600" dirty="0" smtClean="0">
                <a:solidFill>
                  <a:schemeClr val="accent6">
                    <a:lumMod val="40000"/>
                    <a:lumOff val="60000"/>
                  </a:schemeClr>
                </a:solidFill>
                <a:latin typeface="Times New Roman" pitchFamily="18" charset="0"/>
                <a:cs typeface="Times New Roman" pitchFamily="18" charset="0"/>
              </a:rPr>
              <a:t>ASSESSMENT FOR </a:t>
            </a:r>
            <a:br>
              <a:rPr lang="en-US" sz="6600" dirty="0" smtClean="0">
                <a:solidFill>
                  <a:schemeClr val="accent6">
                    <a:lumMod val="40000"/>
                    <a:lumOff val="60000"/>
                  </a:schemeClr>
                </a:solidFill>
                <a:latin typeface="Times New Roman" pitchFamily="18" charset="0"/>
                <a:cs typeface="Times New Roman" pitchFamily="18" charset="0"/>
              </a:rPr>
            </a:br>
            <a:r>
              <a:rPr lang="en-US" sz="6600" dirty="0" smtClean="0">
                <a:solidFill>
                  <a:schemeClr val="accent6">
                    <a:lumMod val="40000"/>
                    <a:lumOff val="60000"/>
                  </a:schemeClr>
                </a:solidFill>
                <a:latin typeface="Times New Roman" pitchFamily="18" charset="0"/>
                <a:cs typeface="Times New Roman" pitchFamily="18" charset="0"/>
              </a:rPr>
              <a:t>LEARNING</a:t>
            </a:r>
            <a:endParaRPr lang="en-US" sz="6600" dirty="0">
              <a:solidFill>
                <a:schemeClr val="accent6">
                  <a:lumMod val="40000"/>
                  <a:lumOff val="60000"/>
                </a:schemeClr>
              </a:solidFill>
            </a:endParaRPr>
          </a:p>
        </p:txBody>
      </p:sp>
    </p:spTree>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nodeType="withEffect">
                                  <p:stCondLst>
                                    <p:cond delay="0"/>
                                  </p:stCondLst>
                                  <p:childTnLst>
                                    <p:animClr clrSpc="hsl">
                                      <p:cBhvr override="childStyle">
                                        <p:cTn id="6" dur="3000" fill="hold"/>
                                        <p:tgtEl>
                                          <p:spTgt spid="6">
                                            <p:txEl>
                                              <p:pRg st="0" end="0"/>
                                            </p:txEl>
                                          </p:spTgt>
                                        </p:tgtEl>
                                        <p:attrNameLst>
                                          <p:attrName>style.color</p:attrName>
                                        </p:attrNameLst>
                                      </p:cBhvr>
                                      <p:by>
                                        <p:hsl h="-7200000" s="0" l="0"/>
                                      </p:by>
                                    </p:animClr>
                                    <p:animClr clrSpc="hsl">
                                      <p:cBhvr>
                                        <p:cTn id="7" dur="3000" fill="hold"/>
                                        <p:tgtEl>
                                          <p:spTgt spid="6">
                                            <p:txEl>
                                              <p:pRg st="0" end="0"/>
                                            </p:txEl>
                                          </p:spTgt>
                                        </p:tgtEl>
                                        <p:attrNameLst>
                                          <p:attrName>fillcolor</p:attrName>
                                        </p:attrNameLst>
                                      </p:cBhvr>
                                      <p:by>
                                        <p:hsl h="-7200000" s="0" l="0"/>
                                      </p:by>
                                    </p:animClr>
                                    <p:animClr clrSpc="hsl">
                                      <p:cBhvr>
                                        <p:cTn id="8" dur="3000" fill="hold"/>
                                        <p:tgtEl>
                                          <p:spTgt spid="6">
                                            <p:txEl>
                                              <p:pRg st="0" end="0"/>
                                            </p:txEl>
                                          </p:spTgt>
                                        </p:tgtEl>
                                        <p:attrNameLst>
                                          <p:attrName>stroke.color</p:attrName>
                                        </p:attrNameLst>
                                      </p:cBhvr>
                                      <p:by>
                                        <p:hsl h="-7200000" s="0" l="0"/>
                                      </p:by>
                                    </p:animClr>
                                    <p:set>
                                      <p:cBhvr>
                                        <p:cTn id="9" dur="30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Role of Assessment in Learning</a:t>
            </a:r>
            <a:endParaRPr lang="en-US" dirty="0"/>
          </a:p>
        </p:txBody>
      </p:sp>
      <p:graphicFrame>
        <p:nvGraphicFramePr>
          <p:cNvPr id="6" name="Content Placeholder 5"/>
          <p:cNvGraphicFramePr>
            <a:graphicFrameLocks noGrp="1"/>
          </p:cNvGraphicFramePr>
          <p:nvPr>
            <p:ph idx="1"/>
          </p:nvPr>
        </p:nvGraphicFramePr>
        <p:xfrm>
          <a:off x="762000" y="1524000"/>
          <a:ext cx="8001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ransition spd="slow" advClick="0" advTm="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graphicFrame>
        <p:nvGraphicFramePr>
          <p:cNvPr id="6" name="Content Placeholder 5"/>
          <p:cNvGraphicFramePr>
            <a:graphicFrameLocks noGrp="1"/>
          </p:cNvGraphicFramePr>
          <p:nvPr>
            <p:ph idx="1"/>
          </p:nvPr>
        </p:nvGraphicFramePr>
        <p:xfrm>
          <a:off x="914400" y="1066800"/>
          <a:ext cx="7772400" cy="5289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ransition spd="slow" advClick="0" advTm="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1">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for learning</a:t>
            </a:r>
            <a:endParaRPr lang="en-US" dirty="0"/>
          </a:p>
        </p:txBody>
      </p:sp>
      <p:sp>
        <p:nvSpPr>
          <p:cNvPr id="3" name="Content Placeholder 2"/>
          <p:cNvSpPr>
            <a:spLocks noGrp="1"/>
          </p:cNvSpPr>
          <p:nvPr>
            <p:ph idx="1"/>
          </p:nvPr>
        </p:nvSpPr>
        <p:spPr/>
        <p:txBody>
          <a:bodyPr>
            <a:normAutofit/>
          </a:bodyPr>
          <a:lstStyle/>
          <a:p>
            <a:pPr>
              <a:buNone/>
            </a:pPr>
            <a:r>
              <a:rPr lang="en-US" dirty="0" smtClean="0"/>
              <a:t>Assessment for learning occurs at all stages of the learning process</a:t>
            </a:r>
          </a:p>
          <a:p>
            <a:pPr>
              <a:buNone/>
            </a:pPr>
            <a:endParaRPr lang="en-US" dirty="0" smtClean="0"/>
          </a:p>
          <a:p>
            <a:pPr>
              <a:buNone/>
            </a:pPr>
            <a:r>
              <a:rPr lang="en-US" dirty="0" smtClean="0"/>
              <a:t>Students are guided on what they are expected to learn                                                                            </a:t>
            </a:r>
          </a:p>
          <a:p>
            <a:pPr>
              <a:buNone/>
            </a:pPr>
            <a:r>
              <a:rPr lang="en-US" dirty="0" smtClean="0"/>
              <a:t>                 and what quality work looks like.</a:t>
            </a:r>
          </a:p>
          <a:p>
            <a:pPr>
              <a:buNone/>
            </a:pPr>
            <a:r>
              <a:rPr lang="en-US" dirty="0" smtClean="0"/>
              <a:t>                                                                                                                    </a:t>
            </a:r>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0" presetClass="emph" presetSubtype="0" fill="hold" nodeType="afterEffect">
                                  <p:stCondLst>
                                    <p:cond delay="0"/>
                                  </p:stCondLst>
                                  <p:iterate type="lt">
                                    <p:tmPct val="10000"/>
                                  </p:iterate>
                                  <p:childTnLst>
                                    <p:set>
                                      <p:cBhvr override="childStyle">
                                        <p:cTn id="9" dur="500" autoRev="1" fill="hold"/>
                                        <p:tgtEl>
                                          <p:spTgt spid="3">
                                            <p:txEl>
                                              <p:pRg st="0" end="0"/>
                                            </p:txEl>
                                          </p:spTgt>
                                        </p:tgtEl>
                                        <p:attrNameLst>
                                          <p:attrName>style.color</p:attrName>
                                        </p:attrNameLst>
                                      </p:cBhvr>
                                      <p:to>
                                        <p:clrVal>
                                          <a:schemeClr val="accent2"/>
                                        </p:clrVal>
                                      </p:to>
                                    </p:set>
                                    <p:set>
                                      <p:cBhvr>
                                        <p:cTn id="10" dur="500" autoRev="1" fill="hold"/>
                                        <p:tgtEl>
                                          <p:spTgt spid="3">
                                            <p:txEl>
                                              <p:pRg st="0" end="0"/>
                                            </p:txEl>
                                          </p:spTgt>
                                        </p:tgtEl>
                                        <p:attrNameLst>
                                          <p:attrName>fillcolor</p:attrName>
                                        </p:attrNameLst>
                                      </p:cBhvr>
                                      <p:to>
                                        <p:clrVal>
                                          <a:schemeClr val="accent2"/>
                                        </p:clrVal>
                                      </p:to>
                                    </p:set>
                                    <p:set>
                                      <p:cBhvr>
                                        <p:cTn id="11" dur="500" autoRev="1" fill="hold"/>
                                        <p:tgtEl>
                                          <p:spTgt spid="3">
                                            <p:txEl>
                                              <p:pRg st="0" end="0"/>
                                            </p:txEl>
                                          </p:spTgt>
                                        </p:tgtEl>
                                        <p:attrNameLst>
                                          <p:attrName>fill.type</p:attrName>
                                        </p:attrNameLst>
                                      </p:cBhvr>
                                      <p:to>
                                        <p:strVal val="solid"/>
                                      </p:to>
                                    </p:set>
                                  </p:childTnLst>
                                </p:cTn>
                              </p:par>
                            </p:childTnLst>
                          </p:cTn>
                        </p:par>
                        <p:par>
                          <p:cTn id="12" fill="hold">
                            <p:stCondLst>
                              <p:cond delay="6700"/>
                            </p:stCondLst>
                            <p:childTnLst>
                              <p:par>
                                <p:cTn id="13" presetID="20" presetClass="emph" presetSubtype="0" fill="hold" nodeType="afterEffect">
                                  <p:stCondLst>
                                    <p:cond delay="0"/>
                                  </p:stCondLst>
                                  <p:iterate type="lt">
                                    <p:tmPct val="10000"/>
                                  </p:iterate>
                                  <p:childTnLst>
                                    <p:set>
                                      <p:cBhvr override="childStyle">
                                        <p:cTn id="14" dur="500" autoRev="1" fill="hold"/>
                                        <p:tgtEl>
                                          <p:spTgt spid="3">
                                            <p:txEl>
                                              <p:pRg st="0" end="0"/>
                                            </p:txEl>
                                          </p:spTgt>
                                        </p:tgtEl>
                                        <p:attrNameLst>
                                          <p:attrName>style.color</p:attrName>
                                        </p:attrNameLst>
                                      </p:cBhvr>
                                      <p:to>
                                        <p:clrVal>
                                          <a:srgbClr val="00FF99"/>
                                        </p:clrVal>
                                      </p:to>
                                    </p:set>
                                    <p:set>
                                      <p:cBhvr>
                                        <p:cTn id="15" dur="500" autoRev="1" fill="hold"/>
                                        <p:tgtEl>
                                          <p:spTgt spid="3">
                                            <p:txEl>
                                              <p:pRg st="0" end="0"/>
                                            </p:txEl>
                                          </p:spTgt>
                                        </p:tgtEl>
                                        <p:attrNameLst>
                                          <p:attrName>fillcolor</p:attrName>
                                        </p:attrNameLst>
                                      </p:cBhvr>
                                      <p:to>
                                        <p:clrVal>
                                          <a:srgbClr val="00FF99"/>
                                        </p:clrVal>
                                      </p:to>
                                    </p:set>
                                    <p:set>
                                      <p:cBhvr>
                                        <p:cTn id="16" dur="500" autoRev="1" fill="hold"/>
                                        <p:tgtEl>
                                          <p:spTgt spid="3">
                                            <p:txEl>
                                              <p:pRg st="0" end="0"/>
                                            </p:txEl>
                                          </p:spTgt>
                                        </p:tgtEl>
                                        <p:attrNameLst>
                                          <p:attrName>fill.type</p:attrName>
                                        </p:attrNameLst>
                                      </p:cBhvr>
                                      <p:to>
                                        <p:strVal val="solid"/>
                                      </p:to>
                                    </p:set>
                                  </p:childTnLst>
                                </p:cTn>
                              </p:par>
                            </p:childTnLst>
                          </p:cTn>
                        </p:par>
                        <p:par>
                          <p:cTn id="17" fill="hold">
                            <p:stCondLst>
                              <p:cond delay="13400"/>
                            </p:stCondLst>
                            <p:childTnLst>
                              <p:par>
                                <p:cTn id="18" presetID="1" presetClass="entr" presetSubtype="0" fill="hold" nodeType="afterEffect">
                                  <p:stCondLst>
                                    <p:cond delay="0"/>
                                  </p:stCondLst>
                                  <p:iterate type="lt">
                                    <p:tmAbs val="0"/>
                                  </p:iterate>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par>
                          <p:cTn id="20" fill="hold">
                            <p:stCondLst>
                              <p:cond delay="13400"/>
                            </p:stCondLst>
                            <p:childTnLst>
                              <p:par>
                                <p:cTn id="21" presetID="20" presetClass="emph" presetSubtype="0" fill="hold" nodeType="afterEffect">
                                  <p:stCondLst>
                                    <p:cond delay="0"/>
                                  </p:stCondLst>
                                  <p:iterate type="lt">
                                    <p:tmPct val="10000"/>
                                  </p:iterate>
                                  <p:childTnLst>
                                    <p:set>
                                      <p:cBhvr override="childStyle">
                                        <p:cTn id="22" dur="500" autoRev="1" fill="hold"/>
                                        <p:tgtEl>
                                          <p:spTgt spid="3">
                                            <p:txEl>
                                              <p:pRg st="2" end="2"/>
                                            </p:txEl>
                                          </p:spTgt>
                                        </p:tgtEl>
                                        <p:attrNameLst>
                                          <p:attrName>style.color</p:attrName>
                                        </p:attrNameLst>
                                      </p:cBhvr>
                                      <p:to>
                                        <p:clrVal>
                                          <a:schemeClr val="accent2"/>
                                        </p:clrVal>
                                      </p:to>
                                    </p:set>
                                    <p:set>
                                      <p:cBhvr>
                                        <p:cTn id="23" dur="500" autoRev="1" fill="hold"/>
                                        <p:tgtEl>
                                          <p:spTgt spid="3">
                                            <p:txEl>
                                              <p:pRg st="2" end="2"/>
                                            </p:txEl>
                                          </p:spTgt>
                                        </p:tgtEl>
                                        <p:attrNameLst>
                                          <p:attrName>fillcolor</p:attrName>
                                        </p:attrNameLst>
                                      </p:cBhvr>
                                      <p:to>
                                        <p:clrVal>
                                          <a:schemeClr val="accent2"/>
                                        </p:clrVal>
                                      </p:to>
                                    </p:set>
                                    <p:set>
                                      <p:cBhvr>
                                        <p:cTn id="24" dur="500" autoRev="1" fill="hold"/>
                                        <p:tgtEl>
                                          <p:spTgt spid="3">
                                            <p:txEl>
                                              <p:pRg st="2" end="2"/>
                                            </p:txEl>
                                          </p:spTgt>
                                        </p:tgtEl>
                                        <p:attrNameLst>
                                          <p:attrName>fill.type</p:attrName>
                                        </p:attrNameLst>
                                      </p:cBhvr>
                                      <p:to>
                                        <p:strVal val="solid"/>
                                      </p:to>
                                    </p:set>
                                  </p:childTnLst>
                                </p:cTn>
                              </p:par>
                            </p:childTnLst>
                          </p:cTn>
                        </p:par>
                        <p:par>
                          <p:cTn id="25" fill="hold">
                            <p:stCondLst>
                              <p:cond delay="18800"/>
                            </p:stCondLst>
                            <p:childTnLst>
                              <p:par>
                                <p:cTn id="26" presetID="20" presetClass="emph" presetSubtype="0" fill="hold" nodeType="afterEffect">
                                  <p:stCondLst>
                                    <p:cond delay="0"/>
                                  </p:stCondLst>
                                  <p:iterate type="lt">
                                    <p:tmPct val="10000"/>
                                  </p:iterate>
                                  <p:childTnLst>
                                    <p:set>
                                      <p:cBhvr override="childStyle">
                                        <p:cTn id="27" dur="500" autoRev="1" fill="hold"/>
                                        <p:tgtEl>
                                          <p:spTgt spid="3">
                                            <p:txEl>
                                              <p:pRg st="2" end="2"/>
                                            </p:txEl>
                                          </p:spTgt>
                                        </p:tgtEl>
                                        <p:attrNameLst>
                                          <p:attrName>style.color</p:attrName>
                                        </p:attrNameLst>
                                      </p:cBhvr>
                                      <p:to>
                                        <p:clrVal>
                                          <a:srgbClr val="EEBF12"/>
                                        </p:clrVal>
                                      </p:to>
                                    </p:set>
                                    <p:set>
                                      <p:cBhvr>
                                        <p:cTn id="28" dur="500" autoRev="1" fill="hold"/>
                                        <p:tgtEl>
                                          <p:spTgt spid="3">
                                            <p:txEl>
                                              <p:pRg st="2" end="2"/>
                                            </p:txEl>
                                          </p:spTgt>
                                        </p:tgtEl>
                                        <p:attrNameLst>
                                          <p:attrName>fillcolor</p:attrName>
                                        </p:attrNameLst>
                                      </p:cBhvr>
                                      <p:to>
                                        <p:clrVal>
                                          <a:srgbClr val="EEBF12"/>
                                        </p:clrVal>
                                      </p:to>
                                    </p:set>
                                    <p:set>
                                      <p:cBhvr>
                                        <p:cTn id="29" dur="500" autoRev="1" fill="hold"/>
                                        <p:tgtEl>
                                          <p:spTgt spid="3">
                                            <p:txEl>
                                              <p:pRg st="2" end="2"/>
                                            </p:txEl>
                                          </p:spTgt>
                                        </p:tgtEl>
                                        <p:attrNameLst>
                                          <p:attrName>fill.type</p:attrName>
                                        </p:attrNameLst>
                                      </p:cBhvr>
                                      <p:to>
                                        <p:strVal val="solid"/>
                                      </p:to>
                                    </p:set>
                                  </p:childTnLst>
                                </p:cTn>
                              </p:par>
                            </p:childTnLst>
                          </p:cTn>
                        </p:par>
                        <p:par>
                          <p:cTn id="30" fill="hold">
                            <p:stCondLst>
                              <p:cond delay="24200"/>
                            </p:stCondLst>
                            <p:childTnLst>
                              <p:par>
                                <p:cTn id="31" presetID="1" presetClass="entr" presetSubtype="0" fill="hold" nodeType="afterEffect">
                                  <p:stCondLst>
                                    <p:cond delay="0"/>
                                  </p:stCondLst>
                                  <p:iterate type="lt">
                                    <p:tmAbs val="0"/>
                                  </p:iterate>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par>
                          <p:cTn id="33" fill="hold">
                            <p:stCondLst>
                              <p:cond delay="24200"/>
                            </p:stCondLst>
                            <p:childTnLst>
                              <p:par>
                                <p:cTn id="34" presetID="20" presetClass="emph" presetSubtype="0" fill="hold" nodeType="afterEffect">
                                  <p:stCondLst>
                                    <p:cond delay="0"/>
                                  </p:stCondLst>
                                  <p:iterate type="lt">
                                    <p:tmPct val="10000"/>
                                  </p:iterate>
                                  <p:childTnLst>
                                    <p:set>
                                      <p:cBhvr override="childStyle">
                                        <p:cTn id="35" dur="500" autoRev="1" fill="hold"/>
                                        <p:tgtEl>
                                          <p:spTgt spid="3">
                                            <p:txEl>
                                              <p:pRg st="3" end="3"/>
                                            </p:txEl>
                                          </p:spTgt>
                                        </p:tgtEl>
                                        <p:attrNameLst>
                                          <p:attrName>style.color</p:attrName>
                                        </p:attrNameLst>
                                      </p:cBhvr>
                                      <p:to>
                                        <p:clrVal>
                                          <a:schemeClr val="accent2"/>
                                        </p:clrVal>
                                      </p:to>
                                    </p:set>
                                    <p:set>
                                      <p:cBhvr>
                                        <p:cTn id="36" dur="500" autoRev="1" fill="hold"/>
                                        <p:tgtEl>
                                          <p:spTgt spid="3">
                                            <p:txEl>
                                              <p:pRg st="3" end="3"/>
                                            </p:txEl>
                                          </p:spTgt>
                                        </p:tgtEl>
                                        <p:attrNameLst>
                                          <p:attrName>fillcolor</p:attrName>
                                        </p:attrNameLst>
                                      </p:cBhvr>
                                      <p:to>
                                        <p:clrVal>
                                          <a:schemeClr val="accent2"/>
                                        </p:clrVal>
                                      </p:to>
                                    </p:set>
                                    <p:set>
                                      <p:cBhvr>
                                        <p:cTn id="37" dur="500" autoRev="1" fill="hold"/>
                                        <p:tgtEl>
                                          <p:spTgt spid="3">
                                            <p:txEl>
                                              <p:pRg st="3" end="3"/>
                                            </p:txEl>
                                          </p:spTgt>
                                        </p:tgtEl>
                                        <p:attrNameLst>
                                          <p:attrName>fill.type</p:attrName>
                                        </p:attrNameLst>
                                      </p:cBhvr>
                                      <p:to>
                                        <p:strVal val="solid"/>
                                      </p:to>
                                    </p:set>
                                  </p:childTnLst>
                                </p:cTn>
                              </p:par>
                            </p:childTnLst>
                          </p:cTn>
                        </p:par>
                        <p:par>
                          <p:cTn id="38" fill="hold">
                            <p:stCondLst>
                              <p:cond delay="27900"/>
                            </p:stCondLst>
                            <p:childTnLst>
                              <p:par>
                                <p:cTn id="39" presetID="1" presetClass="entr" presetSubtype="0" fill="hold" nodeType="afterEffect">
                                  <p:stCondLst>
                                    <p:cond delay="0"/>
                                  </p:stCondLst>
                                  <p:iterate type="lt">
                                    <p:tmAbs val="0"/>
                                  </p:iterate>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par>
                          <p:cTn id="41" fill="hold">
                            <p:stCondLst>
                              <p:cond delay="27900"/>
                            </p:stCondLst>
                            <p:childTnLst>
                              <p:par>
                                <p:cTn id="42" presetID="20" presetClass="emph" presetSubtype="0" fill="hold" nodeType="afterEffect">
                                  <p:stCondLst>
                                    <p:cond delay="0"/>
                                  </p:stCondLst>
                                  <p:iterate type="lt">
                                    <p:tmPct val="10000"/>
                                  </p:iterate>
                                  <p:childTnLst>
                                    <p:set>
                                      <p:cBhvr override="childStyle">
                                        <p:cTn id="43" dur="500" autoRev="1" fill="hold"/>
                                        <p:tgtEl>
                                          <p:spTgt spid="3">
                                            <p:txEl>
                                              <p:pRg st="4" end="4"/>
                                            </p:txEl>
                                          </p:spTgt>
                                        </p:tgtEl>
                                        <p:attrNameLst>
                                          <p:attrName>style.color</p:attrName>
                                        </p:attrNameLst>
                                      </p:cBhvr>
                                      <p:to>
                                        <p:clrVal>
                                          <a:schemeClr val="accent2"/>
                                        </p:clrVal>
                                      </p:to>
                                    </p:set>
                                    <p:set>
                                      <p:cBhvr>
                                        <p:cTn id="44" dur="500" autoRev="1" fill="hold"/>
                                        <p:tgtEl>
                                          <p:spTgt spid="3">
                                            <p:txEl>
                                              <p:pRg st="4" end="4"/>
                                            </p:txEl>
                                          </p:spTgt>
                                        </p:tgtEl>
                                        <p:attrNameLst>
                                          <p:attrName>fillcolor</p:attrName>
                                        </p:attrNameLst>
                                      </p:cBhvr>
                                      <p:to>
                                        <p:clrVal>
                                          <a:schemeClr val="accent2"/>
                                        </p:clrVal>
                                      </p:to>
                                    </p:set>
                                    <p:set>
                                      <p:cBhvr>
                                        <p:cTn id="45" dur="500" autoRev="1"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for learning</a:t>
            </a:r>
            <a:endParaRPr lang="en-US" dirty="0"/>
          </a:p>
        </p:txBody>
      </p:sp>
      <p:sp>
        <p:nvSpPr>
          <p:cNvPr id="3" name="Content Placeholder 2"/>
          <p:cNvSpPr>
            <a:spLocks noGrp="1"/>
          </p:cNvSpPr>
          <p:nvPr>
            <p:ph idx="1"/>
          </p:nvPr>
        </p:nvSpPr>
        <p:spPr>
          <a:xfrm>
            <a:off x="914400" y="1295400"/>
            <a:ext cx="7772400" cy="5060160"/>
          </a:xfrm>
        </p:spPr>
        <p:txBody>
          <a:bodyPr>
            <a:noAutofit/>
          </a:bodyPr>
          <a:lstStyle/>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The ultimate purpose of assessment for learning is</a:t>
            </a:r>
          </a:p>
          <a:p>
            <a:pPr>
              <a:buNone/>
            </a:pPr>
            <a:r>
              <a:rPr lang="en-US" sz="2800" dirty="0" smtClean="0">
                <a:latin typeface="Times New Roman" pitchFamily="18" charset="0"/>
                <a:cs typeface="Times New Roman" pitchFamily="18" charset="0"/>
              </a:rPr>
              <a:t>           to create self-regulated learners who can  </a:t>
            </a:r>
          </a:p>
          <a:p>
            <a:pPr>
              <a:buNone/>
            </a:pPr>
            <a:r>
              <a:rPr lang="en-US" sz="2800" dirty="0" smtClean="0">
                <a:latin typeface="Times New Roman" pitchFamily="18" charset="0"/>
                <a:cs typeface="Times New Roman" pitchFamily="18" charset="0"/>
              </a:rPr>
              <a:t>                                                 leave school able and </a:t>
            </a:r>
          </a:p>
          <a:p>
            <a:pPr>
              <a:buNone/>
            </a:pPr>
            <a:r>
              <a:rPr lang="en-US" sz="2800" dirty="0" smtClean="0">
                <a:latin typeface="Times New Roman" pitchFamily="18" charset="0"/>
                <a:cs typeface="Times New Roman" pitchFamily="18" charset="0"/>
              </a:rPr>
              <a:t>             confident to continue learning throughout   </a:t>
            </a:r>
          </a:p>
          <a:p>
            <a:pPr>
              <a:buNone/>
            </a:pPr>
            <a:r>
              <a:rPr lang="en-US" sz="2800" dirty="0" smtClean="0">
                <a:latin typeface="Times New Roman" pitchFamily="18" charset="0"/>
                <a:cs typeface="Times New Roman" pitchFamily="18" charset="0"/>
              </a:rPr>
              <a:t>                                                                    their lives</a:t>
            </a:r>
            <a:r>
              <a:rPr lang="en-US" sz="1800" dirty="0" smtClean="0"/>
              <a:t>.</a:t>
            </a:r>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pic>
        <p:nvPicPr>
          <p:cNvPr id="6" name="Picture 5" descr="stick_figure_drawing_four_check_marks_md_wm_v2.gif"/>
          <p:cNvPicPr>
            <a:picLocks noChangeAspect="1"/>
          </p:cNvPicPr>
          <p:nvPr/>
        </p:nvPicPr>
        <p:blipFill>
          <a:blip r:embed="rId2"/>
          <a:stretch>
            <a:fillRect/>
          </a:stretch>
        </p:blipFill>
        <p:spPr>
          <a:xfrm>
            <a:off x="3733800" y="4038600"/>
            <a:ext cx="2895600" cy="2247900"/>
          </a:xfrm>
          <a:prstGeom prst="rect">
            <a:avLst/>
          </a:prstGeom>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iterate type="lt">
                                    <p:tmAbs val="0"/>
                                  </p:iterate>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iterate type="lt">
                                    <p:tmAbs val="0"/>
                                  </p:iterate>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0"/>
                            </p:stCondLst>
                            <p:childTnLst>
                              <p:par>
                                <p:cTn id="14" presetID="20" presetClass="emph" presetSubtype="0" fill="hold" nodeType="afterEffect">
                                  <p:stCondLst>
                                    <p:cond delay="0"/>
                                  </p:stCondLst>
                                  <p:iterate type="lt">
                                    <p:tmPct val="10000"/>
                                  </p:iterate>
                                  <p:childTnLst>
                                    <p:set>
                                      <p:cBhvr override="childStyle">
                                        <p:cTn id="15" dur="500" autoRev="1" fill="hold"/>
                                        <p:tgtEl>
                                          <p:spTgt spid="3">
                                            <p:txEl>
                                              <p:pRg st="2" end="2"/>
                                            </p:txEl>
                                          </p:spTgt>
                                        </p:tgtEl>
                                        <p:attrNameLst>
                                          <p:attrName>style.color</p:attrName>
                                        </p:attrNameLst>
                                      </p:cBhvr>
                                      <p:to>
                                        <p:clrVal>
                                          <a:schemeClr val="accent2"/>
                                        </p:clrVal>
                                      </p:to>
                                    </p:set>
                                    <p:set>
                                      <p:cBhvr>
                                        <p:cTn id="16" dur="500" autoRev="1" fill="hold"/>
                                        <p:tgtEl>
                                          <p:spTgt spid="3">
                                            <p:txEl>
                                              <p:pRg st="2" end="2"/>
                                            </p:txEl>
                                          </p:spTgt>
                                        </p:tgtEl>
                                        <p:attrNameLst>
                                          <p:attrName>fillcolor</p:attrName>
                                        </p:attrNameLst>
                                      </p:cBhvr>
                                      <p:to>
                                        <p:clrVal>
                                          <a:schemeClr val="accent2"/>
                                        </p:clrVal>
                                      </p:to>
                                    </p:set>
                                    <p:set>
                                      <p:cBhvr>
                                        <p:cTn id="17" dur="500" autoRev="1" fill="hold"/>
                                        <p:tgtEl>
                                          <p:spTgt spid="3">
                                            <p:txEl>
                                              <p:pRg st="2" end="2"/>
                                            </p:txEl>
                                          </p:spTgt>
                                        </p:tgtEl>
                                        <p:attrNameLst>
                                          <p:attrName>fill.type</p:attrName>
                                        </p:attrNameLst>
                                      </p:cBhvr>
                                      <p:to>
                                        <p:strVal val="solid"/>
                                      </p:to>
                                    </p:set>
                                  </p:childTnLst>
                                </p:cTn>
                              </p:par>
                            </p:childTnLst>
                          </p:cTn>
                        </p:par>
                        <p:par>
                          <p:cTn id="18" fill="hold">
                            <p:stCondLst>
                              <p:cond delay="4500"/>
                            </p:stCondLst>
                            <p:childTnLst>
                              <p:par>
                                <p:cTn id="19" presetID="20" presetClass="emph" presetSubtype="0" fill="hold" nodeType="afterEffect">
                                  <p:stCondLst>
                                    <p:cond delay="0"/>
                                  </p:stCondLst>
                                  <p:iterate type="lt">
                                    <p:tmPct val="10000"/>
                                  </p:iterate>
                                  <p:childTnLst>
                                    <p:set>
                                      <p:cBhvr override="childStyle">
                                        <p:cTn id="20" dur="500" autoRev="1" fill="hold"/>
                                        <p:tgtEl>
                                          <p:spTgt spid="3">
                                            <p:txEl>
                                              <p:pRg st="3" end="3"/>
                                            </p:txEl>
                                          </p:spTgt>
                                        </p:tgtEl>
                                        <p:attrNameLst>
                                          <p:attrName>style.color</p:attrName>
                                        </p:attrNameLst>
                                      </p:cBhvr>
                                      <p:to>
                                        <p:clrVal>
                                          <a:schemeClr val="accent2"/>
                                        </p:clrVal>
                                      </p:to>
                                    </p:set>
                                    <p:set>
                                      <p:cBhvr>
                                        <p:cTn id="21" dur="500" autoRev="1" fill="hold"/>
                                        <p:tgtEl>
                                          <p:spTgt spid="3">
                                            <p:txEl>
                                              <p:pRg st="3" end="3"/>
                                            </p:txEl>
                                          </p:spTgt>
                                        </p:tgtEl>
                                        <p:attrNameLst>
                                          <p:attrName>fillcolor</p:attrName>
                                        </p:attrNameLst>
                                      </p:cBhvr>
                                      <p:to>
                                        <p:clrVal>
                                          <a:schemeClr val="accent2"/>
                                        </p:clrVal>
                                      </p:to>
                                    </p:set>
                                    <p:set>
                                      <p:cBhvr>
                                        <p:cTn id="22" dur="500" autoRev="1" fill="hold"/>
                                        <p:tgtEl>
                                          <p:spTgt spid="3">
                                            <p:txEl>
                                              <p:pRg st="3" end="3"/>
                                            </p:txEl>
                                          </p:spTgt>
                                        </p:tgtEl>
                                        <p:attrNameLst>
                                          <p:attrName>fill.type</p:attrName>
                                        </p:attrNameLst>
                                      </p:cBhvr>
                                      <p:to>
                                        <p:strVal val="solid"/>
                                      </p:to>
                                    </p:set>
                                  </p:childTnLst>
                                </p:cTn>
                              </p:par>
                            </p:childTnLst>
                          </p:cTn>
                        </p:par>
                        <p:par>
                          <p:cTn id="23" fill="hold">
                            <p:stCondLst>
                              <p:cond delay="720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par>
                          <p:cTn id="26" fill="hold">
                            <p:stCondLst>
                              <p:cond delay="7200"/>
                            </p:stCondLst>
                            <p:childTnLst>
                              <p:par>
                                <p:cTn id="27" presetID="20" presetClass="emph" presetSubtype="0" fill="hold" nodeType="afterEffect">
                                  <p:stCondLst>
                                    <p:cond delay="0"/>
                                  </p:stCondLst>
                                  <p:iterate type="lt">
                                    <p:tmPct val="10000"/>
                                  </p:iterate>
                                  <p:childTnLst>
                                    <p:set>
                                      <p:cBhvr override="childStyle">
                                        <p:cTn id="28" dur="500" autoRev="1" fill="hold"/>
                                        <p:tgtEl>
                                          <p:spTgt spid="3">
                                            <p:txEl>
                                              <p:pRg st="2" end="2"/>
                                            </p:txEl>
                                          </p:spTgt>
                                        </p:tgtEl>
                                        <p:attrNameLst>
                                          <p:attrName>style.color</p:attrName>
                                        </p:attrNameLst>
                                      </p:cBhvr>
                                      <p:to>
                                        <p:clrVal>
                                          <a:srgbClr val="EEBF12"/>
                                        </p:clrVal>
                                      </p:to>
                                    </p:set>
                                    <p:set>
                                      <p:cBhvr>
                                        <p:cTn id="29" dur="500" autoRev="1" fill="hold"/>
                                        <p:tgtEl>
                                          <p:spTgt spid="3">
                                            <p:txEl>
                                              <p:pRg st="2" end="2"/>
                                            </p:txEl>
                                          </p:spTgt>
                                        </p:tgtEl>
                                        <p:attrNameLst>
                                          <p:attrName>fillcolor</p:attrName>
                                        </p:attrNameLst>
                                      </p:cBhvr>
                                      <p:to>
                                        <p:clrVal>
                                          <a:srgbClr val="EEBF12"/>
                                        </p:clrVal>
                                      </p:to>
                                    </p:set>
                                    <p:set>
                                      <p:cBhvr>
                                        <p:cTn id="30" dur="500" autoRev="1" fill="hold"/>
                                        <p:tgtEl>
                                          <p:spTgt spid="3">
                                            <p:txEl>
                                              <p:pRg st="2" end="2"/>
                                            </p:txEl>
                                          </p:spTgt>
                                        </p:tgtEl>
                                        <p:attrNameLst>
                                          <p:attrName>fill.type</p:attrName>
                                        </p:attrNameLst>
                                      </p:cBhvr>
                                      <p:to>
                                        <p:strVal val="solid"/>
                                      </p:to>
                                    </p:set>
                                  </p:childTnLst>
                                </p:cTn>
                              </p:par>
                            </p:childTnLst>
                          </p:cTn>
                        </p:par>
                        <p:par>
                          <p:cTn id="31" fill="hold">
                            <p:stCondLst>
                              <p:cond delay="11700"/>
                            </p:stCondLst>
                            <p:childTnLst>
                              <p:par>
                                <p:cTn id="32" presetID="20" presetClass="emph" presetSubtype="0" fill="hold" nodeType="afterEffect">
                                  <p:stCondLst>
                                    <p:cond delay="0"/>
                                  </p:stCondLst>
                                  <p:iterate type="lt">
                                    <p:tmPct val="10000"/>
                                  </p:iterate>
                                  <p:childTnLst>
                                    <p:set>
                                      <p:cBhvr override="childStyle">
                                        <p:cTn id="33" dur="500" autoRev="1" fill="hold"/>
                                        <p:tgtEl>
                                          <p:spTgt spid="3">
                                            <p:txEl>
                                              <p:pRg st="3" end="3"/>
                                            </p:txEl>
                                          </p:spTgt>
                                        </p:tgtEl>
                                        <p:attrNameLst>
                                          <p:attrName>style.color</p:attrName>
                                        </p:attrNameLst>
                                      </p:cBhvr>
                                      <p:to>
                                        <p:clrVal>
                                          <a:srgbClr val="EEBF12"/>
                                        </p:clrVal>
                                      </p:to>
                                    </p:set>
                                    <p:set>
                                      <p:cBhvr>
                                        <p:cTn id="34" dur="500" autoRev="1" fill="hold"/>
                                        <p:tgtEl>
                                          <p:spTgt spid="3">
                                            <p:txEl>
                                              <p:pRg st="3" end="3"/>
                                            </p:txEl>
                                          </p:spTgt>
                                        </p:tgtEl>
                                        <p:attrNameLst>
                                          <p:attrName>fillcolor</p:attrName>
                                        </p:attrNameLst>
                                      </p:cBhvr>
                                      <p:to>
                                        <p:clrVal>
                                          <a:srgbClr val="EEBF12"/>
                                        </p:clrVal>
                                      </p:to>
                                    </p:set>
                                    <p:set>
                                      <p:cBhvr>
                                        <p:cTn id="35" dur="500" autoRev="1" fill="hold"/>
                                        <p:tgtEl>
                                          <p:spTgt spid="3">
                                            <p:txEl>
                                              <p:pRg st="3" end="3"/>
                                            </p:txEl>
                                          </p:spTgt>
                                        </p:tgtEl>
                                        <p:attrNameLst>
                                          <p:attrName>fill.type</p:attrName>
                                        </p:attrNameLst>
                                      </p:cBhvr>
                                      <p:to>
                                        <p:strVal val="solid"/>
                                      </p:to>
                                    </p:set>
                                  </p:childTnLst>
                                </p:cTn>
                              </p:par>
                            </p:childTnLst>
                          </p:cTn>
                        </p:par>
                        <p:par>
                          <p:cTn id="36" fill="hold">
                            <p:stCondLst>
                              <p:cond delay="14400"/>
                            </p:stCondLst>
                            <p:childTnLst>
                              <p:par>
                                <p:cTn id="37" presetID="1" presetClass="entr" presetSubtype="0" fill="hold" nodeType="afterEffect">
                                  <p:stCondLst>
                                    <p:cond delay="0"/>
                                  </p:stCondLst>
                                  <p:iterate type="lt">
                                    <p:tmAbs val="0"/>
                                  </p:iterate>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par>
                          <p:cTn id="39" fill="hold">
                            <p:stCondLst>
                              <p:cond delay="14400"/>
                            </p:stCondLst>
                            <p:childTnLst>
                              <p:par>
                                <p:cTn id="40" presetID="1" presetClass="entr" presetSubtype="0" fill="hold" nodeType="afterEffect">
                                  <p:stCondLst>
                                    <p:cond delay="0"/>
                                  </p:stCondLst>
                                  <p:iterate type="lt">
                                    <p:tmAbs val="0"/>
                                  </p:iterate>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par>
                          <p:cTn id="42" fill="hold">
                            <p:stCondLst>
                              <p:cond delay="14400"/>
                            </p:stCondLst>
                            <p:childTnLst>
                              <p:par>
                                <p:cTn id="43" presetID="20" presetClass="emph" presetSubtype="0" fill="hold" nodeType="afterEffect">
                                  <p:stCondLst>
                                    <p:cond delay="0"/>
                                  </p:stCondLst>
                                  <p:iterate type="lt">
                                    <p:tmPct val="10000"/>
                                  </p:iterate>
                                  <p:childTnLst>
                                    <p:set>
                                      <p:cBhvr override="childStyle">
                                        <p:cTn id="44" dur="500" autoRev="1" fill="hold"/>
                                        <p:tgtEl>
                                          <p:spTgt spid="3">
                                            <p:txEl>
                                              <p:pRg st="4" end="4"/>
                                            </p:txEl>
                                          </p:spTgt>
                                        </p:tgtEl>
                                        <p:attrNameLst>
                                          <p:attrName>style.color</p:attrName>
                                        </p:attrNameLst>
                                      </p:cBhvr>
                                      <p:to>
                                        <p:clrVal>
                                          <a:schemeClr val="accent2"/>
                                        </p:clrVal>
                                      </p:to>
                                    </p:set>
                                    <p:set>
                                      <p:cBhvr>
                                        <p:cTn id="45" dur="500" autoRev="1" fill="hold"/>
                                        <p:tgtEl>
                                          <p:spTgt spid="3">
                                            <p:txEl>
                                              <p:pRg st="4" end="4"/>
                                            </p:txEl>
                                          </p:spTgt>
                                        </p:tgtEl>
                                        <p:attrNameLst>
                                          <p:attrName>fillcolor</p:attrName>
                                        </p:attrNameLst>
                                      </p:cBhvr>
                                      <p:to>
                                        <p:clrVal>
                                          <a:schemeClr val="accent2"/>
                                        </p:clrVal>
                                      </p:to>
                                    </p:set>
                                    <p:set>
                                      <p:cBhvr>
                                        <p:cTn id="46" dur="500" autoRev="1" fill="hold"/>
                                        <p:tgtEl>
                                          <p:spTgt spid="3">
                                            <p:txEl>
                                              <p:pRg st="4" end="4"/>
                                            </p:txEl>
                                          </p:spTgt>
                                        </p:tgtEl>
                                        <p:attrNameLst>
                                          <p:attrName>fill.type</p:attrName>
                                        </p:attrNameLst>
                                      </p:cBhvr>
                                      <p:to>
                                        <p:strVal val="solid"/>
                                      </p:to>
                                    </p:set>
                                  </p:childTnLst>
                                </p:cTn>
                              </p:par>
                            </p:childTnLst>
                          </p:cTn>
                        </p:par>
                        <p:par>
                          <p:cTn id="47" fill="hold">
                            <p:stCondLst>
                              <p:cond delay="19000"/>
                            </p:stCondLst>
                            <p:childTnLst>
                              <p:par>
                                <p:cTn id="48" presetID="20" presetClass="emph" presetSubtype="0" fill="hold" nodeType="afterEffect">
                                  <p:stCondLst>
                                    <p:cond delay="0"/>
                                  </p:stCondLst>
                                  <p:iterate type="lt">
                                    <p:tmPct val="10000"/>
                                  </p:iterate>
                                  <p:childTnLst>
                                    <p:set>
                                      <p:cBhvr override="childStyle">
                                        <p:cTn id="49" dur="500" autoRev="1" fill="hold"/>
                                        <p:tgtEl>
                                          <p:spTgt spid="3">
                                            <p:txEl>
                                              <p:pRg st="5" end="5"/>
                                            </p:txEl>
                                          </p:spTgt>
                                        </p:tgtEl>
                                        <p:attrNameLst>
                                          <p:attrName>style.color</p:attrName>
                                        </p:attrNameLst>
                                      </p:cBhvr>
                                      <p:to>
                                        <p:clrVal>
                                          <a:schemeClr val="accent2"/>
                                        </p:clrVal>
                                      </p:to>
                                    </p:set>
                                    <p:set>
                                      <p:cBhvr>
                                        <p:cTn id="50" dur="500" autoRev="1" fill="hold"/>
                                        <p:tgtEl>
                                          <p:spTgt spid="3">
                                            <p:txEl>
                                              <p:pRg st="5" end="5"/>
                                            </p:txEl>
                                          </p:spTgt>
                                        </p:tgtEl>
                                        <p:attrNameLst>
                                          <p:attrName>fillcolor</p:attrName>
                                        </p:attrNameLst>
                                      </p:cBhvr>
                                      <p:to>
                                        <p:clrVal>
                                          <a:schemeClr val="accent2"/>
                                        </p:clrVal>
                                      </p:to>
                                    </p:set>
                                    <p:set>
                                      <p:cBhvr>
                                        <p:cTn id="51" dur="500" autoRev="1"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n-US" sz="2400" b="1" dirty="0" smtClean="0">
                <a:solidFill>
                  <a:srgbClr val="FFFF00"/>
                </a:solidFill>
                <a:latin typeface="Times New Roman" pitchFamily="18" charset="0"/>
                <a:cs typeface="Times New Roman" pitchFamily="18" charset="0"/>
              </a:rPr>
              <a:t>Assessment for learning includes</a:t>
            </a:r>
          </a:p>
          <a:p>
            <a:pPr algn="just">
              <a:lnSpc>
                <a:spcPct val="150000"/>
              </a:lnSpc>
              <a:buNone/>
            </a:pPr>
            <a:r>
              <a:rPr lang="en-US" sz="2400" b="1" dirty="0" smtClean="0">
                <a:latin typeface="Times New Roman" pitchFamily="18" charset="0"/>
                <a:cs typeface="Times New Roman" pitchFamily="18" charset="0"/>
              </a:rPr>
              <a:t>     </a:t>
            </a:r>
            <a:r>
              <a:rPr lang="en-US" sz="2400" b="1" dirty="0" smtClean="0">
                <a:solidFill>
                  <a:schemeClr val="accent6">
                    <a:lumMod val="60000"/>
                    <a:lumOff val="40000"/>
                  </a:schemeClr>
                </a:solidFill>
                <a:latin typeface="Times New Roman" pitchFamily="18" charset="0"/>
                <a:cs typeface="Times New Roman" pitchFamily="18" charset="0"/>
              </a:rPr>
              <a:t>day-to-day activities</a:t>
            </a:r>
            <a:r>
              <a:rPr lang="en-US" sz="2400" b="1" dirty="0" smtClean="0">
                <a:latin typeface="Times New Roman" pitchFamily="18" charset="0"/>
                <a:cs typeface="Times New Roman" pitchFamily="18" charset="0"/>
              </a:rPr>
              <a:t>, such as learning conversations</a:t>
            </a:r>
          </a:p>
          <a:p>
            <a:pPr algn="just">
              <a:lnSpc>
                <a:spcPct val="150000"/>
              </a:lnSpc>
              <a:buNone/>
            </a:pPr>
            <a:r>
              <a:rPr lang="en-US" sz="2400" b="1" dirty="0" smtClean="0">
                <a:latin typeface="Times New Roman" pitchFamily="18" charset="0"/>
                <a:cs typeface="Times New Roman" pitchFamily="18" charset="0"/>
              </a:rPr>
              <a:t>     </a:t>
            </a:r>
            <a:r>
              <a:rPr lang="en-US" sz="2400" b="1" dirty="0" smtClean="0">
                <a:solidFill>
                  <a:schemeClr val="accent2">
                    <a:lumMod val="40000"/>
                    <a:lumOff val="60000"/>
                  </a:schemeClr>
                </a:solidFill>
                <a:latin typeface="Times New Roman" pitchFamily="18" charset="0"/>
                <a:cs typeface="Times New Roman" pitchFamily="18" charset="0"/>
              </a:rPr>
              <a:t>a simple mental note taken by the teacher during observation</a:t>
            </a:r>
            <a:r>
              <a:rPr lang="en-US" sz="2400" b="1" dirty="0" smtClean="0">
                <a:latin typeface="Times New Roman" pitchFamily="18" charset="0"/>
                <a:cs typeface="Times New Roman" pitchFamily="18" charset="0"/>
              </a:rPr>
              <a:t>, student self and peer assessments, </a:t>
            </a:r>
            <a:r>
              <a:rPr lang="en-US" sz="2400" b="1" dirty="0" smtClean="0">
                <a:solidFill>
                  <a:srgbClr val="00B0F0"/>
                </a:solidFill>
                <a:latin typeface="Times New Roman" pitchFamily="18" charset="0"/>
                <a:cs typeface="Times New Roman" pitchFamily="18" charset="0"/>
              </a:rPr>
              <a:t>a detailed analysis of a student’s work  assessment tools, </a:t>
            </a:r>
            <a:r>
              <a:rPr lang="en-US" sz="2400" b="1" dirty="0" smtClean="0">
                <a:latin typeface="Times New Roman" pitchFamily="18" charset="0"/>
                <a:cs typeface="Times New Roman" pitchFamily="18" charset="0"/>
              </a:rPr>
              <a:t>which may be written items, structured interview questions, or items teachers make up themselves.</a:t>
            </a:r>
            <a:endParaRPr lang="en-US" sz="24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pic>
        <p:nvPicPr>
          <p:cNvPr id="6" name="Picture 5" descr="DUMs.gif"/>
          <p:cNvPicPr>
            <a:picLocks noChangeAspect="1"/>
          </p:cNvPicPr>
          <p:nvPr/>
        </p:nvPicPr>
        <p:blipFill>
          <a:blip r:embed="rId2"/>
          <a:stretch>
            <a:fillRect/>
          </a:stretch>
        </p:blipFill>
        <p:spPr>
          <a:xfrm>
            <a:off x="2057400" y="228600"/>
            <a:ext cx="5486400" cy="1676400"/>
          </a:xfrm>
          <a:prstGeom prst="rect">
            <a:avLst/>
          </a:prstGeom>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35" presetClass="emph" presetSubtype="0" repeatCount="indefinite" fill="hold" nodeType="withEffect">
                                  <p:stCondLst>
                                    <p:cond delay="0"/>
                                  </p:stCondLst>
                                  <p:childTnLst>
                                    <p:anim calcmode="discrete" valueType="str">
                                      <p:cBhvr>
                                        <p:cTn id="12" dur="100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848600" cy="1274064"/>
          </a:xfrm>
        </p:spPr>
        <p:txBody>
          <a:bodyPr/>
          <a:lstStyle/>
          <a:p>
            <a:r>
              <a:rPr lang="en-US" dirty="0" smtClean="0"/>
              <a:t>Assessment for learning</a:t>
            </a:r>
            <a:br>
              <a:rPr lang="en-US" dirty="0" smtClean="0"/>
            </a:br>
            <a:endParaRPr lang="en-US" dirty="0"/>
          </a:p>
        </p:txBody>
      </p:sp>
      <p:sp>
        <p:nvSpPr>
          <p:cNvPr id="3" name="Content Placeholder 2"/>
          <p:cNvSpPr>
            <a:spLocks noGrp="1"/>
          </p:cNvSpPr>
          <p:nvPr>
            <p:ph idx="1"/>
          </p:nvPr>
        </p:nvSpPr>
        <p:spPr>
          <a:xfrm>
            <a:off x="914400" y="990600"/>
            <a:ext cx="7315200" cy="5364960"/>
          </a:xfrm>
        </p:spPr>
        <p:txBody>
          <a:bodyPr>
            <a:normAutofit lnSpcReduction="10000"/>
          </a:bodyPr>
          <a:lstStyle/>
          <a:p>
            <a:pPr algn="just"/>
            <a:r>
              <a:rPr lang="en-US" dirty="0" smtClean="0"/>
              <a:t>comprises two phases—initial or diagnostic assessment and formative assessment </a:t>
            </a:r>
          </a:p>
          <a:p>
            <a:pPr algn="just"/>
            <a:r>
              <a:rPr lang="en-US" dirty="0" smtClean="0"/>
              <a:t>assessment can be based on a variety of information sources (e.g., portfolios, works in progress, teacher observation, conversation)</a:t>
            </a:r>
          </a:p>
          <a:p>
            <a:pPr algn="just"/>
            <a:r>
              <a:rPr lang="en-US" dirty="0" smtClean="0"/>
              <a:t> verbal or written feedback to the student is primarily descriptive and emphasizes strengths, identifies challenges, and points to next steps</a:t>
            </a:r>
          </a:p>
          <a:p>
            <a:pPr algn="just">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ransition spd="slow" advClick="0"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848600" cy="1274064"/>
          </a:xfrm>
        </p:spPr>
        <p:txBody>
          <a:bodyPr/>
          <a:lstStyle/>
          <a:p>
            <a:r>
              <a:rPr lang="en-US" dirty="0" smtClean="0"/>
              <a:t>Assessment for learning</a:t>
            </a:r>
            <a:br>
              <a:rPr lang="en-US" dirty="0" smtClean="0"/>
            </a:br>
            <a:endParaRPr lang="en-US" dirty="0"/>
          </a:p>
        </p:txBody>
      </p:sp>
      <p:sp>
        <p:nvSpPr>
          <p:cNvPr id="3" name="Content Placeholder 2"/>
          <p:cNvSpPr>
            <a:spLocks noGrp="1"/>
          </p:cNvSpPr>
          <p:nvPr>
            <p:ph idx="1"/>
          </p:nvPr>
        </p:nvSpPr>
        <p:spPr>
          <a:xfrm>
            <a:off x="914400" y="990600"/>
            <a:ext cx="7315200" cy="5364960"/>
          </a:xfrm>
        </p:spPr>
        <p:txBody>
          <a:bodyPr>
            <a:normAutofit/>
          </a:bodyPr>
          <a:lstStyle/>
          <a:p>
            <a:pPr algn="just"/>
            <a:r>
              <a:rPr lang="en-US" dirty="0" smtClean="0"/>
              <a:t>as teachers check on understanding they adjust their instruction to keep students on track </a:t>
            </a:r>
          </a:p>
          <a:p>
            <a:pPr algn="just"/>
            <a:r>
              <a:rPr lang="en-US" dirty="0" smtClean="0"/>
              <a:t>no grades or scores are given - record-keeping is primarily anecdotal and descriptive </a:t>
            </a:r>
          </a:p>
          <a:p>
            <a:pPr algn="just"/>
            <a:r>
              <a:rPr lang="en-US" dirty="0" smtClean="0"/>
              <a:t>occurs throughout the learning process, from the outset of the course of study to the time of summative assessment</a:t>
            </a:r>
            <a:endParaRPr lang="en-US" dirty="0"/>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ransition spd="slow" advClick="0"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latin typeface="Times New Roman" pitchFamily="18" charset="0"/>
                <a:cs typeface="Times New Roman" pitchFamily="18" charset="0"/>
              </a:rPr>
              <a:t>Assessment for learning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1295400"/>
            <a:ext cx="7772400" cy="4572000"/>
          </a:xfrm>
        </p:spPr>
        <p:txBody>
          <a:bodyPr>
            <a:normAutofit/>
          </a:bodyPr>
          <a:lstStyle/>
          <a:p>
            <a:pPr>
              <a:buNone/>
            </a:pPr>
            <a:r>
              <a:rPr lang="en-US" dirty="0" smtClean="0">
                <a:latin typeface="Times New Roman" pitchFamily="18" charset="0"/>
                <a:cs typeface="Times New Roman" pitchFamily="18" charset="0"/>
              </a:rPr>
              <a:t>Teachers</a:t>
            </a:r>
            <a:r>
              <a:rPr lang="en-US" dirty="0" smtClean="0"/>
              <a:t> need to know </a:t>
            </a:r>
          </a:p>
          <a:p>
            <a:pPr>
              <a:buNone/>
            </a:pPr>
            <a:r>
              <a:rPr lang="en-US" dirty="0" smtClean="0"/>
              <a:t>    </a:t>
            </a:r>
          </a:p>
          <a:p>
            <a:pPr>
              <a:buNone/>
            </a:pPr>
            <a:endParaRPr lang="en-US" dirty="0" smtClean="0"/>
          </a:p>
          <a:p>
            <a:pPr>
              <a:buNone/>
            </a:pPr>
            <a:r>
              <a:rPr lang="en-US" dirty="0" smtClean="0"/>
              <a:t>                                 and  then</a:t>
            </a:r>
            <a:endParaRPr lang="en-US" dirty="0"/>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
        <p:nvSpPr>
          <p:cNvPr id="7" name="TextBox 6"/>
          <p:cNvSpPr txBox="1"/>
          <p:nvPr/>
        </p:nvSpPr>
        <p:spPr>
          <a:xfrm>
            <a:off x="1600200" y="1905000"/>
            <a:ext cx="6858000" cy="954107"/>
          </a:xfrm>
          <a:prstGeom prst="rect">
            <a:avLst/>
          </a:prstGeom>
          <a:noFill/>
        </p:spPr>
        <p:txBody>
          <a:bodyPr wrap="square" rtlCol="0">
            <a:spAutoFit/>
          </a:bodyPr>
          <a:lstStyle/>
          <a:p>
            <a:r>
              <a:rPr lang="en-US" sz="2800" dirty="0" smtClean="0"/>
              <a:t>at the outset of a unit of study where their </a:t>
            </a:r>
            <a:r>
              <a:rPr lang="en-US" sz="2800" dirty="0" smtClean="0">
                <a:latin typeface="Times New Roman" pitchFamily="18" charset="0"/>
                <a:cs typeface="Times New Roman" pitchFamily="18" charset="0"/>
              </a:rPr>
              <a:t>students</a:t>
            </a:r>
            <a:r>
              <a:rPr lang="en-US" sz="2800" dirty="0" smtClean="0"/>
              <a:t> are in terms of their learning </a:t>
            </a:r>
            <a:endParaRPr lang="en-US" sz="2800" dirty="0"/>
          </a:p>
        </p:txBody>
      </p:sp>
      <p:sp>
        <p:nvSpPr>
          <p:cNvPr id="9" name="TextBox 8"/>
          <p:cNvSpPr txBox="1"/>
          <p:nvPr/>
        </p:nvSpPr>
        <p:spPr>
          <a:xfrm>
            <a:off x="1752600" y="3733800"/>
            <a:ext cx="7010400"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continually</a:t>
            </a:r>
            <a:r>
              <a:rPr lang="en-US" sz="2800" dirty="0" smtClean="0"/>
              <a:t> </a:t>
            </a:r>
            <a:r>
              <a:rPr lang="en-US" sz="2800" dirty="0" smtClean="0">
                <a:latin typeface="Times New Roman" pitchFamily="18" charset="0"/>
                <a:cs typeface="Times New Roman" pitchFamily="18" charset="0"/>
              </a:rPr>
              <a:t>check on how they are progressing through strengthening the feedback they get from their learners.</a:t>
            </a:r>
            <a:endParaRPr lang="en-US" sz="2800" dirty="0">
              <a:latin typeface="Times New Roman" pitchFamily="18" charset="0"/>
              <a:cs typeface="Times New Roman" pitchFamily="18" charset="0"/>
            </a:endParaRP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repeatCount="indefinite" fill="remove" nodeType="afterEffect">
                                  <p:stCondLst>
                                    <p:cond delay="0"/>
                                  </p:stCondLst>
                                  <p:childTnLst>
                                    <p:animClr clrSpc="rgb">
                                      <p:cBhvr override="childStyle">
                                        <p:cTn id="6" dur="1500" accel="50000" autoRev="1" fill="hold" tmFilter="0, 0; .33333, 1; 1, 1">
                                          <p:stCondLst>
                                            <p:cond delay="0"/>
                                          </p:stCondLst>
                                        </p:cTn>
                                        <p:tgtEl>
                                          <p:spTgt spid="3">
                                            <p:txEl>
                                              <p:pRg st="0" end="0"/>
                                            </p:txEl>
                                          </p:spTgt>
                                        </p:tgtEl>
                                        <p:attrNameLst>
                                          <p:attrName>style.color</p:attrName>
                                        </p:attrNameLst>
                                      </p:cBhvr>
                                      <p:to>
                                        <a:srgbClr val="E2F907"/>
                                      </p:to>
                                    </p:animClr>
                                    <p:animClr clrSpc="rgb">
                                      <p:cBhvr>
                                        <p:cTn id="7" dur="1500" accel="50000" autoRev="1" fill="hold" tmFilter="0, 0; .33333, 1; 1, 1">
                                          <p:stCondLst>
                                            <p:cond delay="0"/>
                                          </p:stCondLst>
                                        </p:cTn>
                                        <p:tgtEl>
                                          <p:spTgt spid="3">
                                            <p:txEl>
                                              <p:pRg st="0" end="0"/>
                                            </p:txEl>
                                          </p:spTgt>
                                        </p:tgtEl>
                                        <p:attrNameLst>
                                          <p:attrName>fillcolor</p:attrName>
                                        </p:attrNameLst>
                                      </p:cBhvr>
                                      <p:to>
                                        <a:srgbClr val="E2F907"/>
                                      </p:to>
                                    </p:animClr>
                                    <p:set>
                                      <p:cBhvr>
                                        <p:cTn id="8" dur="3000" fill="hold"/>
                                        <p:tgtEl>
                                          <p:spTgt spid="3">
                                            <p:txEl>
                                              <p:pRg st="0" end="0"/>
                                            </p:txEl>
                                          </p:spTgt>
                                        </p:tgtEl>
                                        <p:attrNameLst>
                                          <p:attrName>fill.type</p:attrName>
                                        </p:attrNameLst>
                                      </p:cBhvr>
                                      <p:to>
                                        <p:strVal val="solid"/>
                                      </p:to>
                                    </p:set>
                                    <p:set>
                                      <p:cBhvr>
                                        <p:cTn id="9" dur="3000" fill="hold"/>
                                        <p:tgtEl>
                                          <p:spTgt spid="3">
                                            <p:txEl>
                                              <p:pRg st="0" end="0"/>
                                            </p:txEl>
                                          </p:spTgt>
                                        </p:tgtEl>
                                        <p:attrNameLst>
                                          <p:attrName>fill.on</p:attrName>
                                        </p:attrNameLst>
                                      </p:cBhvr>
                                      <p:to>
                                        <p:strVal val="true"/>
                                      </p:to>
                                    </p:set>
                                    <p:animScale>
                                      <p:cBhvr>
                                        <p:cTn id="10" dur="1500" accel="50000" autoRev="1" fill="hold" tmFilter="0, 0; .33333, 1; 1, 1">
                                          <p:stCondLst>
                                            <p:cond delay="0"/>
                                          </p:stCondLst>
                                        </p:cTn>
                                        <p:tgtEl>
                                          <p:spTgt spid="3">
                                            <p:txEl>
                                              <p:pRg st="0" end="0"/>
                                            </p:txEl>
                                          </p:spTgt>
                                        </p:tgtEl>
                                      </p:cBhvr>
                                      <p:from x="100000" y="100000"/>
                                      <p:to x="100000" y="140000"/>
                                    </p:animScale>
                                  </p:childTnLst>
                                </p:cTn>
                              </p:par>
                            </p:childTnLst>
                          </p:cTn>
                        </p:par>
                        <p:par>
                          <p:cTn id="11" fill="hold">
                            <p:stCondLst>
                              <p:cond delay="3000"/>
                            </p:stCondLst>
                            <p:childTnLst>
                              <p:par>
                                <p:cTn id="12" presetID="1" presetClass="entr" presetSubtype="0" fill="hold" grpId="0" nodeType="afterEffect">
                                  <p:stCondLst>
                                    <p:cond delay="0"/>
                                  </p:stCondLst>
                                  <p:iterate type="lt">
                                    <p:tmAbs val="0"/>
                                  </p:iterate>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par>
                          <p:cTn id="14" fill="hold">
                            <p:stCondLst>
                              <p:cond delay="3000"/>
                            </p:stCondLst>
                            <p:childTnLst>
                              <p:par>
                                <p:cTn id="15" presetID="20" presetClass="emph" presetSubtype="0" fill="hold" nodeType="afterEffect">
                                  <p:stCondLst>
                                    <p:cond delay="1000"/>
                                  </p:stCondLst>
                                  <p:iterate type="lt">
                                    <p:tmPct val="10000"/>
                                  </p:iterate>
                                  <p:childTnLst>
                                    <p:set>
                                      <p:cBhvr override="childStyle">
                                        <p:cTn id="16" dur="500" autoRev="1" fill="hold"/>
                                        <p:tgtEl>
                                          <p:spTgt spid="7">
                                            <p:txEl>
                                              <p:pRg st="0" end="0"/>
                                            </p:txEl>
                                          </p:spTgt>
                                        </p:tgtEl>
                                        <p:attrNameLst>
                                          <p:attrName>style.color</p:attrName>
                                        </p:attrNameLst>
                                      </p:cBhvr>
                                      <p:to>
                                        <p:clrVal>
                                          <a:srgbClr val="FFFF99"/>
                                        </p:clrVal>
                                      </p:to>
                                    </p:set>
                                    <p:set>
                                      <p:cBhvr>
                                        <p:cTn id="17" dur="500" autoRev="1" fill="hold"/>
                                        <p:tgtEl>
                                          <p:spTgt spid="7">
                                            <p:txEl>
                                              <p:pRg st="0" end="0"/>
                                            </p:txEl>
                                          </p:spTgt>
                                        </p:tgtEl>
                                        <p:attrNameLst>
                                          <p:attrName>fillcolor</p:attrName>
                                        </p:attrNameLst>
                                      </p:cBhvr>
                                      <p:to>
                                        <p:clrVal>
                                          <a:srgbClr val="FFFF99"/>
                                        </p:clrVal>
                                      </p:to>
                                    </p:set>
                                    <p:set>
                                      <p:cBhvr>
                                        <p:cTn id="18" dur="500" autoRev="1" fill="hold"/>
                                        <p:tgtEl>
                                          <p:spTgt spid="7">
                                            <p:txEl>
                                              <p:pRg st="0" end="0"/>
                                            </p:txEl>
                                          </p:spTgt>
                                        </p:tgtEl>
                                        <p:attrNameLst>
                                          <p:attrName>fill.type</p:attrName>
                                        </p:attrNameLst>
                                      </p:cBhvr>
                                      <p:to>
                                        <p:strVal val="solid"/>
                                      </p:to>
                                    </p:set>
                                  </p:childTnLst>
                                </p:cTn>
                              </p:par>
                            </p:childTnLst>
                          </p:cTn>
                        </p:par>
                        <p:par>
                          <p:cTn id="19" fill="hold">
                            <p:stCondLst>
                              <p:cond delay="11700"/>
                            </p:stCondLst>
                            <p:childTnLst>
                              <p:par>
                                <p:cTn id="20" presetID="1" presetClass="entr" presetSubtype="0" fill="hold" nodeType="afterEffect">
                                  <p:stCondLst>
                                    <p:cond delay="1000"/>
                                  </p:stCondLst>
                                  <p:iterate type="lt">
                                    <p:tmAbs val="0"/>
                                  </p:iterate>
                                  <p:childTnLst>
                                    <p:set>
                                      <p:cBhvr>
                                        <p:cTn id="21" dur="1" fill="hold">
                                          <p:stCondLst>
                                            <p:cond delay="0"/>
                                          </p:stCondLst>
                                        </p:cTn>
                                        <p:tgtEl>
                                          <p:spTgt spid="9">
                                            <p:txEl>
                                              <p:pRg st="0" end="0"/>
                                            </p:txEl>
                                          </p:spTgt>
                                        </p:tgtEl>
                                        <p:attrNameLst>
                                          <p:attrName>style.visibility</p:attrName>
                                        </p:attrNameLst>
                                      </p:cBhvr>
                                      <p:to>
                                        <p:strVal val="visible"/>
                                      </p:to>
                                    </p:set>
                                  </p:childTnLst>
                                </p:cTn>
                              </p:par>
                            </p:childTnLst>
                          </p:cTn>
                        </p:par>
                        <p:par>
                          <p:cTn id="22" fill="hold">
                            <p:stCondLst>
                              <p:cond delay="12700"/>
                            </p:stCondLst>
                            <p:childTnLst>
                              <p:par>
                                <p:cTn id="23" presetID="20" presetClass="emph" presetSubtype="0" fill="hold" nodeType="afterEffect">
                                  <p:stCondLst>
                                    <p:cond delay="0"/>
                                  </p:stCondLst>
                                  <p:iterate type="lt">
                                    <p:tmPct val="10000"/>
                                  </p:iterate>
                                  <p:childTnLst>
                                    <p:set>
                                      <p:cBhvr override="childStyle">
                                        <p:cTn id="24" dur="500" autoRev="1" fill="hold"/>
                                        <p:tgtEl>
                                          <p:spTgt spid="9">
                                            <p:txEl>
                                              <p:pRg st="0" end="0"/>
                                            </p:txEl>
                                          </p:spTgt>
                                        </p:tgtEl>
                                        <p:attrNameLst>
                                          <p:attrName>style.color</p:attrName>
                                        </p:attrNameLst>
                                      </p:cBhvr>
                                      <p:to>
                                        <p:clrVal>
                                          <a:srgbClr val="E2F907"/>
                                        </p:clrVal>
                                      </p:to>
                                    </p:set>
                                    <p:set>
                                      <p:cBhvr>
                                        <p:cTn id="25" dur="500" autoRev="1" fill="hold"/>
                                        <p:tgtEl>
                                          <p:spTgt spid="9">
                                            <p:txEl>
                                              <p:pRg st="0" end="0"/>
                                            </p:txEl>
                                          </p:spTgt>
                                        </p:tgtEl>
                                        <p:attrNameLst>
                                          <p:attrName>fillcolor</p:attrName>
                                        </p:attrNameLst>
                                      </p:cBhvr>
                                      <p:to>
                                        <p:clrVal>
                                          <a:srgbClr val="E2F907"/>
                                        </p:clrVal>
                                      </p:to>
                                    </p:set>
                                    <p:set>
                                      <p:cBhvr>
                                        <p:cTn id="26" dur="500" autoRev="1"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4419600" cy="554736"/>
          </a:xfrm>
        </p:spPr>
        <p:txBody>
          <a:bodyPr/>
          <a:lstStyle/>
          <a:p>
            <a:r>
              <a:rPr lang="en-US" sz="3200" dirty="0" smtClean="0">
                <a:latin typeface="Times New Roman" pitchFamily="18" charset="0"/>
                <a:cs typeface="Times New Roman" pitchFamily="18" charset="0"/>
              </a:rPr>
              <a:t>Assessment for learning</a:t>
            </a:r>
            <a:endParaRPr lang="en-US" sz="3200" dirty="0"/>
          </a:p>
        </p:txBody>
      </p:sp>
      <p:sp>
        <p:nvSpPr>
          <p:cNvPr id="4" name="Footer Placeholder 3"/>
          <p:cNvSpPr>
            <a:spLocks noGrp="1"/>
          </p:cNvSpPr>
          <p:nvPr>
            <p:ph type="ftr" sz="quarter" idx="11"/>
          </p:nvPr>
        </p:nvSpPr>
        <p:spPr/>
        <p:txBody>
          <a:bodyPr/>
          <a:lstStyle/>
          <a:p>
            <a:r>
              <a:rPr lang="en-US" dirty="0" smtClean="0"/>
              <a:t>Dr. A. PAREET JAYADEVI, ASSISTANT PROFESSOR</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
        <p:nvSpPr>
          <p:cNvPr id="6" name="Rectangle 5"/>
          <p:cNvSpPr/>
          <p:nvPr/>
        </p:nvSpPr>
        <p:spPr>
          <a:xfrm>
            <a:off x="990600" y="914400"/>
            <a:ext cx="4114800" cy="1815882"/>
          </a:xfrm>
          <a:prstGeom prst="rect">
            <a:avLst/>
          </a:prstGeom>
        </p:spPr>
        <p:txBody>
          <a:bodyPr wrap="square">
            <a:spAutoFit/>
          </a:bodyPr>
          <a:lstStyle/>
          <a:p>
            <a:pPr algn="just"/>
            <a:r>
              <a:rPr lang="en-US" sz="2800" dirty="0" smtClean="0">
                <a:latin typeface="Times New Roman" pitchFamily="18" charset="0"/>
                <a:cs typeface="Times New Roman" pitchFamily="18" charset="0"/>
              </a:rPr>
              <a:t>The teacher will work with the student to understand and identify any gaps or misconceptions </a:t>
            </a:r>
            <a:endParaRPr lang="en-US" sz="2800" dirty="0">
              <a:latin typeface="Times New Roman" pitchFamily="18" charset="0"/>
              <a:cs typeface="Times New Roman" pitchFamily="18" charset="0"/>
            </a:endParaRPr>
          </a:p>
        </p:txBody>
      </p:sp>
      <p:sp>
        <p:nvSpPr>
          <p:cNvPr id="7" name="TextBox 6"/>
          <p:cNvSpPr txBox="1"/>
          <p:nvPr/>
        </p:nvSpPr>
        <p:spPr>
          <a:xfrm>
            <a:off x="914400" y="2887682"/>
            <a:ext cx="4191000" cy="3970318"/>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As the unit progresses, the teacher and student work together to assess the student’s knowledge, what she or he needs to learn to improve and extend this knowledge, and how the student can best get to that point</a:t>
            </a:r>
            <a:endParaRPr lang="en-US" sz="2800" dirty="0">
              <a:latin typeface="Times New Roman" pitchFamily="18" charset="0"/>
              <a:cs typeface="Times New Roman" pitchFamily="18" charset="0"/>
            </a:endParaRPr>
          </a:p>
        </p:txBody>
      </p:sp>
      <p:pic>
        <p:nvPicPr>
          <p:cNvPr id="8" name="Picture 7" descr="standards-hp-teacher-animation-v1.gif"/>
          <p:cNvPicPr>
            <a:picLocks noChangeAspect="1"/>
          </p:cNvPicPr>
          <p:nvPr/>
        </p:nvPicPr>
        <p:blipFill>
          <a:blip r:embed="rId2"/>
          <a:stretch>
            <a:fillRect/>
          </a:stretch>
        </p:blipFill>
        <p:spPr>
          <a:xfrm>
            <a:off x="5181600" y="228600"/>
            <a:ext cx="3810000" cy="6019800"/>
          </a:xfrm>
          <a:prstGeom prst="rect">
            <a:avLst/>
          </a:prstGeom>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20" presetClass="emph" presetSubtype="0" fill="hold" nodeType="afterEffect">
                                  <p:stCondLst>
                                    <p:cond delay="0"/>
                                  </p:stCondLst>
                                  <p:iterate type="lt">
                                    <p:tmPct val="10000"/>
                                  </p:iterate>
                                  <p:childTnLst>
                                    <p:set>
                                      <p:cBhvr override="childStyle">
                                        <p:cTn id="9" dur="500" autoRev="1" fill="hold"/>
                                        <p:tgtEl>
                                          <p:spTgt spid="6">
                                            <p:txEl>
                                              <p:pRg st="0" end="0"/>
                                            </p:txEl>
                                          </p:spTgt>
                                        </p:tgtEl>
                                        <p:attrNameLst>
                                          <p:attrName>style.color</p:attrName>
                                        </p:attrNameLst>
                                      </p:cBhvr>
                                      <p:to>
                                        <p:clrVal>
                                          <a:srgbClr val="FFFF99"/>
                                        </p:clrVal>
                                      </p:to>
                                    </p:set>
                                    <p:set>
                                      <p:cBhvr>
                                        <p:cTn id="10" dur="500" autoRev="1" fill="hold"/>
                                        <p:tgtEl>
                                          <p:spTgt spid="6">
                                            <p:txEl>
                                              <p:pRg st="0" end="0"/>
                                            </p:txEl>
                                          </p:spTgt>
                                        </p:tgtEl>
                                        <p:attrNameLst>
                                          <p:attrName>fillcolor</p:attrName>
                                        </p:attrNameLst>
                                      </p:cBhvr>
                                      <p:to>
                                        <p:clrVal>
                                          <a:srgbClr val="FFFF99"/>
                                        </p:clrVal>
                                      </p:to>
                                    </p:set>
                                    <p:set>
                                      <p:cBhvr>
                                        <p:cTn id="11" dur="500" autoRev="1" fill="hold"/>
                                        <p:tgtEl>
                                          <p:spTgt spid="6">
                                            <p:txEl>
                                              <p:pRg st="0" end="0"/>
                                            </p:txEl>
                                          </p:spTgt>
                                        </p:tgtEl>
                                        <p:attrNameLst>
                                          <p:attrName>fill.type</p:attrName>
                                        </p:attrNameLst>
                                      </p:cBhvr>
                                      <p:to>
                                        <p:strVal val="solid"/>
                                      </p:to>
                                    </p:set>
                                  </p:childTnLst>
                                </p:cTn>
                              </p:par>
                            </p:childTnLst>
                          </p:cTn>
                        </p:par>
                        <p:par>
                          <p:cTn id="12" fill="hold">
                            <p:stCondLst>
                              <p:cond delay="8700"/>
                            </p:stCondLst>
                            <p:childTnLst>
                              <p:par>
                                <p:cTn id="13" presetID="1" presetClass="entr" presetSubtype="0" fill="hold" grpId="0" nodeType="afterEffect">
                                  <p:stCondLst>
                                    <p:cond delay="1000"/>
                                  </p:stCondLst>
                                  <p:iterate type="lt">
                                    <p:tmAbs val="0"/>
                                  </p:iterate>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par>
                          <p:cTn id="15" fill="hold">
                            <p:stCondLst>
                              <p:cond delay="9700"/>
                            </p:stCondLst>
                            <p:childTnLst>
                              <p:par>
                                <p:cTn id="16" presetID="20" presetClass="emph" presetSubtype="0" fill="hold" nodeType="afterEffect">
                                  <p:stCondLst>
                                    <p:cond delay="0"/>
                                  </p:stCondLst>
                                  <p:iterate type="lt">
                                    <p:tmPct val="10000"/>
                                  </p:iterate>
                                  <p:childTnLst>
                                    <p:set>
                                      <p:cBhvr override="childStyle">
                                        <p:cTn id="17" dur="500" autoRev="1" fill="hold"/>
                                        <p:tgtEl>
                                          <p:spTgt spid="7">
                                            <p:txEl>
                                              <p:pRg st="0" end="0"/>
                                            </p:txEl>
                                          </p:spTgt>
                                        </p:tgtEl>
                                        <p:attrNameLst>
                                          <p:attrName>style.color</p:attrName>
                                        </p:attrNameLst>
                                      </p:cBhvr>
                                      <p:to>
                                        <p:clrVal>
                                          <a:srgbClr val="E2F907"/>
                                        </p:clrVal>
                                      </p:to>
                                    </p:set>
                                    <p:set>
                                      <p:cBhvr>
                                        <p:cTn id="18" dur="500" autoRev="1" fill="hold"/>
                                        <p:tgtEl>
                                          <p:spTgt spid="7">
                                            <p:txEl>
                                              <p:pRg st="0" end="0"/>
                                            </p:txEl>
                                          </p:spTgt>
                                        </p:tgtEl>
                                        <p:attrNameLst>
                                          <p:attrName>fillcolor</p:attrName>
                                        </p:attrNameLst>
                                      </p:cBhvr>
                                      <p:to>
                                        <p:clrVal>
                                          <a:srgbClr val="E2F907"/>
                                        </p:clrVal>
                                      </p:to>
                                    </p:set>
                                    <p:set>
                                      <p:cBhvr>
                                        <p:cTn id="19" dur="500" autoRev="1"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Assessment for learning</a:t>
            </a:r>
            <a:endParaRPr lang="en-US" dirty="0"/>
          </a:p>
        </p:txBody>
      </p:sp>
      <p:sp>
        <p:nvSpPr>
          <p:cNvPr id="3" name="Content Placeholder 2"/>
          <p:cNvSpPr>
            <a:spLocks noGrp="1"/>
          </p:cNvSpPr>
          <p:nvPr>
            <p:ph idx="1"/>
          </p:nvPr>
        </p:nvSpPr>
        <p:spPr>
          <a:xfrm>
            <a:off x="914400" y="1783560"/>
            <a:ext cx="7772400" cy="4083840"/>
          </a:xfrm>
        </p:spPr>
        <p:txBody>
          <a:bodyPr>
            <a:normAutofit lnSpcReduction="10000"/>
          </a:bodyPr>
          <a:lstStyle/>
          <a:p>
            <a:pPr algn="just">
              <a:buNone/>
            </a:pPr>
            <a:r>
              <a:rPr lang="en-US" sz="3200" dirty="0" smtClean="0">
                <a:latin typeface="Times New Roman" pitchFamily="18" charset="0"/>
                <a:cs typeface="Times New Roman" pitchFamily="18" charset="0"/>
              </a:rPr>
              <a:t>Assessment for learning is best described as a process by which assessment information is used </a:t>
            </a:r>
          </a:p>
          <a:p>
            <a:pPr algn="just">
              <a:buNone/>
            </a:pPr>
            <a:r>
              <a:rPr lang="en-US" sz="3200" dirty="0" smtClean="0">
                <a:latin typeface="Times New Roman" pitchFamily="18" charset="0"/>
                <a:cs typeface="Times New Roman" pitchFamily="18" charset="0"/>
              </a:rPr>
              <a:t>      by teachers to adjust their teaching  </a:t>
            </a:r>
          </a:p>
          <a:p>
            <a:pPr algn="just">
              <a:buNone/>
            </a:pPr>
            <a:r>
              <a:rPr lang="en-US" sz="3200" dirty="0" smtClean="0">
                <a:latin typeface="Times New Roman" pitchFamily="18" charset="0"/>
                <a:cs typeface="Times New Roman" pitchFamily="18" charset="0"/>
              </a:rPr>
              <a:t>      strategies, </a:t>
            </a:r>
          </a:p>
          <a:p>
            <a:pPr algn="just">
              <a:buNone/>
            </a:pPr>
            <a:r>
              <a:rPr lang="en-US" sz="3200" dirty="0" smtClean="0">
                <a:latin typeface="Times New Roman" pitchFamily="18" charset="0"/>
                <a:cs typeface="Times New Roman" pitchFamily="18" charset="0"/>
              </a:rPr>
              <a:t>               and </a:t>
            </a:r>
          </a:p>
          <a:p>
            <a:pPr algn="just">
              <a:buNone/>
            </a:pPr>
            <a:r>
              <a:rPr lang="en-US" sz="3200" dirty="0" smtClean="0">
                <a:latin typeface="Times New Roman" pitchFamily="18" charset="0"/>
                <a:cs typeface="Times New Roman" pitchFamily="18" charset="0"/>
              </a:rPr>
              <a:t>                   by students to adjust their  </a:t>
            </a:r>
          </a:p>
          <a:p>
            <a:pPr algn="just">
              <a:buNone/>
            </a:pPr>
            <a:r>
              <a:rPr lang="en-US" sz="3200" dirty="0" smtClean="0">
                <a:latin typeface="Times New Roman" pitchFamily="18" charset="0"/>
                <a:cs typeface="Times New Roman" pitchFamily="18" charset="0"/>
              </a:rPr>
              <a:t>                                          learning strategies. </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pic>
        <p:nvPicPr>
          <p:cNvPr id="6" name="Picture 5" descr="images (13).jpg"/>
          <p:cNvPicPr>
            <a:picLocks noChangeAspect="1"/>
          </p:cNvPicPr>
          <p:nvPr/>
        </p:nvPicPr>
        <p:blipFill>
          <a:blip r:embed="rId2"/>
          <a:stretch>
            <a:fillRect/>
          </a:stretch>
        </p:blipFill>
        <p:spPr>
          <a:xfrm>
            <a:off x="5715000" y="152400"/>
            <a:ext cx="2925536" cy="1638300"/>
          </a:xfrm>
          <a:prstGeom prst="rect">
            <a:avLst/>
          </a:prstGeom>
        </p:spPr>
      </p:pic>
      <p:pic>
        <p:nvPicPr>
          <p:cNvPr id="9" name="Picture 8" descr="image1.gif"/>
          <p:cNvPicPr>
            <a:picLocks noChangeAspect="1"/>
          </p:cNvPicPr>
          <p:nvPr/>
        </p:nvPicPr>
        <p:blipFill>
          <a:blip r:embed="rId3" cstate="print"/>
          <a:stretch>
            <a:fillRect/>
          </a:stretch>
        </p:blipFill>
        <p:spPr>
          <a:xfrm>
            <a:off x="1066800" y="5410200"/>
            <a:ext cx="4030133" cy="1295400"/>
          </a:xfrm>
          <a:prstGeom prst="rect">
            <a:avLst/>
          </a:prstGeom>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par>
                                <p:cTn id="7" presetID="20" presetClass="emph" presetSubtype="0" fill="hold" nodeType="withEffect">
                                  <p:stCondLst>
                                    <p:cond delay="0"/>
                                  </p:stCondLst>
                                  <p:iterate type="lt">
                                    <p:tmPct val="10000"/>
                                  </p:iterate>
                                  <p:childTnLst>
                                    <p:set>
                                      <p:cBhvr override="childStyle">
                                        <p:cTn id="8" dur="500" autoRev="1" fill="hold"/>
                                        <p:tgtEl>
                                          <p:spTgt spid="3">
                                            <p:txEl>
                                              <p:pRg st="1" end="1"/>
                                            </p:txEl>
                                          </p:spTgt>
                                        </p:tgtEl>
                                        <p:attrNameLst>
                                          <p:attrName>style.color</p:attrName>
                                        </p:attrNameLst>
                                      </p:cBhvr>
                                      <p:to>
                                        <p:clrVal>
                                          <a:srgbClr val="F062A6"/>
                                        </p:clrVal>
                                      </p:to>
                                    </p:set>
                                    <p:set>
                                      <p:cBhvr>
                                        <p:cTn id="9" dur="500" autoRev="1" fill="hold"/>
                                        <p:tgtEl>
                                          <p:spTgt spid="3">
                                            <p:txEl>
                                              <p:pRg st="1" end="1"/>
                                            </p:txEl>
                                          </p:spTgt>
                                        </p:tgtEl>
                                        <p:attrNameLst>
                                          <p:attrName>fillcolor</p:attrName>
                                        </p:attrNameLst>
                                      </p:cBhvr>
                                      <p:to>
                                        <p:clrVal>
                                          <a:srgbClr val="F062A6"/>
                                        </p:clrVal>
                                      </p:to>
                                    </p:set>
                                    <p:set>
                                      <p:cBhvr>
                                        <p:cTn id="10" dur="500" autoRev="1" fill="hold"/>
                                        <p:tgtEl>
                                          <p:spTgt spid="3">
                                            <p:txEl>
                                              <p:pRg st="1" end="1"/>
                                            </p:txEl>
                                          </p:spTgt>
                                        </p:tgtEl>
                                        <p:attrNameLst>
                                          <p:attrName>fill.type</p:attrName>
                                        </p:attrNameLst>
                                      </p:cBhvr>
                                      <p:to>
                                        <p:strVal val="solid"/>
                                      </p:to>
                                    </p:set>
                                  </p:childTnLst>
                                </p:cTn>
                              </p:par>
                              <p:par>
                                <p:cTn id="11" presetID="20" presetClass="emph" presetSubtype="0" fill="hold" nodeType="withEffect">
                                  <p:stCondLst>
                                    <p:cond delay="0"/>
                                  </p:stCondLst>
                                  <p:iterate type="lt">
                                    <p:tmPct val="10000"/>
                                  </p:iterate>
                                  <p:childTnLst>
                                    <p:set>
                                      <p:cBhvr override="childStyle">
                                        <p:cTn id="12" dur="500" autoRev="1" fill="hold"/>
                                        <p:tgtEl>
                                          <p:spTgt spid="3">
                                            <p:txEl>
                                              <p:pRg st="2" end="2"/>
                                            </p:txEl>
                                          </p:spTgt>
                                        </p:tgtEl>
                                        <p:attrNameLst>
                                          <p:attrName>style.color</p:attrName>
                                        </p:attrNameLst>
                                      </p:cBhvr>
                                      <p:to>
                                        <p:clrVal>
                                          <a:srgbClr val="F062A6"/>
                                        </p:clrVal>
                                      </p:to>
                                    </p:set>
                                    <p:set>
                                      <p:cBhvr>
                                        <p:cTn id="13" dur="500" autoRev="1" fill="hold"/>
                                        <p:tgtEl>
                                          <p:spTgt spid="3">
                                            <p:txEl>
                                              <p:pRg st="2" end="2"/>
                                            </p:txEl>
                                          </p:spTgt>
                                        </p:tgtEl>
                                        <p:attrNameLst>
                                          <p:attrName>fillcolor</p:attrName>
                                        </p:attrNameLst>
                                      </p:cBhvr>
                                      <p:to>
                                        <p:clrVal>
                                          <a:srgbClr val="F062A6"/>
                                        </p:clrVal>
                                      </p:to>
                                    </p:set>
                                    <p:set>
                                      <p:cBhvr>
                                        <p:cTn id="14" dur="500" autoRev="1" fill="hold"/>
                                        <p:tgtEl>
                                          <p:spTgt spid="3">
                                            <p:txEl>
                                              <p:pRg st="2" end="2"/>
                                            </p:txEl>
                                          </p:spTgt>
                                        </p:tgtEl>
                                        <p:attrNameLst>
                                          <p:attrName>fill.type</p:attrName>
                                        </p:attrNameLst>
                                      </p:cBhvr>
                                      <p:to>
                                        <p:strVal val="solid"/>
                                      </p:to>
                                    </p:set>
                                  </p:childTnLst>
                                </p:cTn>
                              </p:par>
                            </p:childTnLst>
                          </p:cTn>
                        </p:par>
                        <p:par>
                          <p:cTn id="15" fill="hold">
                            <p:stCondLst>
                              <p:cond delay="4000"/>
                            </p:stCondLst>
                            <p:childTnLst>
                              <p:par>
                                <p:cTn id="16" presetID="1" presetClass="exit" presetSubtype="0" fill="hold" nodeType="afterEffect">
                                  <p:stCondLst>
                                    <p:cond delay="0"/>
                                  </p:stCondLst>
                                  <p:childTnLst>
                                    <p:set>
                                      <p:cBhvr>
                                        <p:cTn id="17" dur="1" fill="hold">
                                          <p:stCondLst>
                                            <p:cond delay="0"/>
                                          </p:stCondLst>
                                        </p:cTn>
                                        <p:tgtEl>
                                          <p:spTgt spid="6"/>
                                        </p:tgtEl>
                                        <p:attrNameLst>
                                          <p:attrName>style.visibility</p:attrName>
                                        </p:attrNameLst>
                                      </p:cBhvr>
                                      <p:to>
                                        <p:strVal val="hidden"/>
                                      </p:to>
                                    </p:set>
                                  </p:childTnLst>
                                </p:cTn>
                              </p:par>
                            </p:childTnLst>
                          </p:cTn>
                        </p:par>
                        <p:par>
                          <p:cTn id="18" fill="hold">
                            <p:stCondLst>
                              <p:cond delay="4000"/>
                            </p:stCondLst>
                            <p:childTnLst>
                              <p:par>
                                <p:cTn id="19" presetID="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20" presetClass="emph" presetSubtype="0" fill="hold" nodeType="withEffect">
                                  <p:stCondLst>
                                    <p:cond delay="0"/>
                                  </p:stCondLst>
                                  <p:iterate type="lt">
                                    <p:tmPct val="10000"/>
                                  </p:iterate>
                                  <p:childTnLst>
                                    <p:set>
                                      <p:cBhvr override="childStyle">
                                        <p:cTn id="22" dur="500" autoRev="1" fill="hold"/>
                                        <p:tgtEl>
                                          <p:spTgt spid="3">
                                            <p:txEl>
                                              <p:pRg st="4" end="4"/>
                                            </p:txEl>
                                          </p:spTgt>
                                        </p:tgtEl>
                                        <p:attrNameLst>
                                          <p:attrName>style.color</p:attrName>
                                        </p:attrNameLst>
                                      </p:cBhvr>
                                      <p:to>
                                        <p:clrVal>
                                          <a:srgbClr val="FC6E04"/>
                                        </p:clrVal>
                                      </p:to>
                                    </p:set>
                                    <p:set>
                                      <p:cBhvr>
                                        <p:cTn id="23" dur="500" autoRev="1" fill="hold"/>
                                        <p:tgtEl>
                                          <p:spTgt spid="3">
                                            <p:txEl>
                                              <p:pRg st="4" end="4"/>
                                            </p:txEl>
                                          </p:spTgt>
                                        </p:tgtEl>
                                        <p:attrNameLst>
                                          <p:attrName>fillcolor</p:attrName>
                                        </p:attrNameLst>
                                      </p:cBhvr>
                                      <p:to>
                                        <p:clrVal>
                                          <a:srgbClr val="FC6E04"/>
                                        </p:clrVal>
                                      </p:to>
                                    </p:set>
                                    <p:set>
                                      <p:cBhvr>
                                        <p:cTn id="24" dur="500" autoRev="1" fill="hold"/>
                                        <p:tgtEl>
                                          <p:spTgt spid="3">
                                            <p:txEl>
                                              <p:pRg st="4" end="4"/>
                                            </p:txEl>
                                          </p:spTgt>
                                        </p:tgtEl>
                                        <p:attrNameLst>
                                          <p:attrName>fill.type</p:attrName>
                                        </p:attrNameLst>
                                      </p:cBhvr>
                                      <p:to>
                                        <p:strVal val="solid"/>
                                      </p:to>
                                    </p:set>
                                  </p:childTnLst>
                                </p:cTn>
                              </p:par>
                              <p:par>
                                <p:cTn id="25" presetID="20" presetClass="emph" presetSubtype="0" fill="hold" nodeType="withEffect">
                                  <p:stCondLst>
                                    <p:cond delay="0"/>
                                  </p:stCondLst>
                                  <p:iterate type="lt">
                                    <p:tmPct val="10000"/>
                                  </p:iterate>
                                  <p:childTnLst>
                                    <p:set>
                                      <p:cBhvr override="childStyle">
                                        <p:cTn id="26" dur="500" autoRev="1" fill="hold"/>
                                        <p:tgtEl>
                                          <p:spTgt spid="3">
                                            <p:txEl>
                                              <p:pRg st="5" end="5"/>
                                            </p:txEl>
                                          </p:spTgt>
                                        </p:tgtEl>
                                        <p:attrNameLst>
                                          <p:attrName>style.color</p:attrName>
                                        </p:attrNameLst>
                                      </p:cBhvr>
                                      <p:to>
                                        <p:clrVal>
                                          <a:schemeClr val="accent2"/>
                                        </p:clrVal>
                                      </p:to>
                                    </p:set>
                                    <p:set>
                                      <p:cBhvr>
                                        <p:cTn id="27" dur="500" autoRev="1" fill="hold"/>
                                        <p:tgtEl>
                                          <p:spTgt spid="3">
                                            <p:txEl>
                                              <p:pRg st="5" end="5"/>
                                            </p:txEl>
                                          </p:spTgt>
                                        </p:tgtEl>
                                        <p:attrNameLst>
                                          <p:attrName>fillcolor</p:attrName>
                                        </p:attrNameLst>
                                      </p:cBhvr>
                                      <p:to>
                                        <p:clrVal>
                                          <a:schemeClr val="accent2"/>
                                        </p:clrVal>
                                      </p:to>
                                    </p:set>
                                    <p:set>
                                      <p:cBhvr>
                                        <p:cTn id="28" dur="500" autoRev="1" fill="hold"/>
                                        <p:tgtEl>
                                          <p:spTgt spid="3">
                                            <p:txEl>
                                              <p:pRg st="5" end="5"/>
                                            </p:txEl>
                                          </p:spTgt>
                                        </p:tgtEl>
                                        <p:attrNameLst>
                                          <p:attrName>fill.type</p:attrName>
                                        </p:attrNameLst>
                                      </p:cBhvr>
                                      <p:to>
                                        <p:strVal val="solid"/>
                                      </p:to>
                                    </p:set>
                                  </p:childTnLst>
                                </p:cTn>
                              </p:par>
                            </p:childTnLst>
                          </p:cTn>
                        </p:par>
                        <p:par>
                          <p:cTn id="29" fill="hold">
                            <p:stCondLst>
                              <p:cond delay="7200"/>
                            </p:stCondLst>
                            <p:childTnLst>
                              <p:par>
                                <p:cTn id="30" presetID="1" presetClass="exit" presetSubtype="0" fill="hold" nodeType="afterEffect">
                                  <p:stCondLst>
                                    <p:cond delay="4000"/>
                                  </p:stCondLst>
                                  <p:childTnLst>
                                    <p:set>
                                      <p:cBhvr>
                                        <p:cTn id="3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514600" y="381000"/>
            <a:ext cx="5257800" cy="914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14400" y="533400"/>
            <a:ext cx="7772400" cy="5822160"/>
          </a:xfrm>
        </p:spPr>
        <p:txBody>
          <a:bodyPr>
            <a:normAutofit fontScale="85000" lnSpcReduction="20000"/>
          </a:bodyPr>
          <a:lstStyle/>
          <a:p>
            <a:pPr>
              <a:buNone/>
            </a:pPr>
            <a:r>
              <a:rPr lang="en-US" b="1" dirty="0" smtClean="0">
                <a:solidFill>
                  <a:schemeClr val="accent6">
                    <a:lumMod val="40000"/>
                    <a:lumOff val="60000"/>
                  </a:schemeClr>
                </a:solidFill>
                <a:latin typeface="Times New Roman" pitchFamily="18" charset="0"/>
                <a:cs typeface="Times New Roman" pitchFamily="18" charset="0"/>
              </a:rPr>
              <a:t>                           </a:t>
            </a:r>
            <a:r>
              <a:rPr lang="en-US" sz="3300" b="1" dirty="0" smtClean="0">
                <a:solidFill>
                  <a:srgbClr val="2D50E3"/>
                </a:solidFill>
                <a:latin typeface="Times New Roman" pitchFamily="18" charset="0"/>
                <a:cs typeface="Times New Roman" pitchFamily="18" charset="0"/>
              </a:rPr>
              <a:t>Assessment for Learning</a:t>
            </a:r>
            <a:endParaRPr lang="en-US" b="1" dirty="0" smtClean="0">
              <a:solidFill>
                <a:srgbClr val="2D50E3"/>
              </a:solidFill>
              <a:latin typeface="Times New Roman" pitchFamily="18" charset="0"/>
              <a:cs typeface="Times New Roman" pitchFamily="18" charset="0"/>
            </a:endParaRPr>
          </a:p>
          <a:p>
            <a:pPr>
              <a:buNone/>
            </a:pPr>
            <a:endParaRPr lang="en-US" b="1" dirty="0" smtClean="0">
              <a:solidFill>
                <a:schemeClr val="accent6">
                  <a:lumMod val="40000"/>
                  <a:lumOff val="60000"/>
                </a:schemeClr>
              </a:solidFill>
              <a:latin typeface="Times New Roman" pitchFamily="18" charset="0"/>
              <a:cs typeface="Times New Roman" pitchFamily="18" charset="0"/>
            </a:endParaRPr>
          </a:p>
          <a:p>
            <a:pPr>
              <a:buNone/>
            </a:pPr>
            <a:r>
              <a:rPr lang="en-US" b="1" dirty="0" smtClean="0">
                <a:solidFill>
                  <a:srgbClr val="FFFF00"/>
                </a:solidFill>
                <a:latin typeface="Times New Roman" pitchFamily="18" charset="0"/>
                <a:cs typeface="Times New Roman" pitchFamily="18" charset="0"/>
              </a:rPr>
              <a:t>OBJECTIVES</a:t>
            </a:r>
          </a:p>
          <a:p>
            <a:pPr>
              <a:buNone/>
            </a:pPr>
            <a:endParaRPr lang="en-US" b="1"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 To describe the meaning and role of assessment</a:t>
            </a:r>
          </a:p>
          <a:p>
            <a:pPr>
              <a:lnSpc>
                <a:spcPct val="150000"/>
              </a:lnSpc>
            </a:pPr>
            <a:r>
              <a:rPr lang="en-US" dirty="0" smtClean="0">
                <a:latin typeface="Times New Roman" pitchFamily="18" charset="0"/>
                <a:cs typeface="Times New Roman" pitchFamily="18" charset="0"/>
              </a:rPr>
              <a:t> To know the principles of assessment practices</a:t>
            </a:r>
          </a:p>
          <a:p>
            <a:pPr>
              <a:lnSpc>
                <a:spcPct val="150000"/>
              </a:lnSpc>
            </a:pPr>
            <a:r>
              <a:rPr lang="en-US" dirty="0" smtClean="0">
                <a:latin typeface="Times New Roman" pitchFamily="18" charset="0"/>
                <a:cs typeface="Times New Roman" pitchFamily="18" charset="0"/>
              </a:rPr>
              <a:t> To understand the assessment practices in various approaches of teaching</a:t>
            </a:r>
          </a:p>
          <a:p>
            <a:pPr>
              <a:lnSpc>
                <a:spcPct val="150000"/>
              </a:lnSpc>
            </a:pPr>
            <a:r>
              <a:rPr lang="en-US" dirty="0" smtClean="0">
                <a:latin typeface="Times New Roman" pitchFamily="18" charset="0"/>
                <a:cs typeface="Times New Roman" pitchFamily="18" charset="0"/>
              </a:rPr>
              <a:t> To Differentiate different types of assessment</a:t>
            </a:r>
          </a:p>
          <a:p>
            <a:pPr>
              <a:lnSpc>
                <a:spcPct val="150000"/>
              </a:lnSpc>
            </a:pPr>
            <a:r>
              <a:rPr lang="en-US" dirty="0" smtClean="0">
                <a:latin typeface="Times New Roman" pitchFamily="18" charset="0"/>
                <a:cs typeface="Times New Roman" pitchFamily="18" charset="0"/>
              </a:rPr>
              <a:t> To understand how to prepare report for assessment findings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Dr. A. PAREET JAYADEVI, ASSISTANT PROFESSOR</a:t>
            </a:r>
            <a:endParaRPr lang="en-US"/>
          </a:p>
        </p:txBody>
      </p:sp>
    </p:spTree>
  </p:cSld>
  <p:clrMapOvr>
    <a:masterClrMapping/>
  </p:clrMapOvr>
  <p:transition spd="slow" advClick="0" advTm="8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for learning</a:t>
            </a:r>
            <a:endParaRPr lang="en-US" dirty="0"/>
          </a:p>
        </p:txBody>
      </p:sp>
      <p:sp>
        <p:nvSpPr>
          <p:cNvPr id="3" name="Content Placeholder 2"/>
          <p:cNvSpPr>
            <a:spLocks noGrp="1"/>
          </p:cNvSpPr>
          <p:nvPr>
            <p:ph idx="1"/>
          </p:nvPr>
        </p:nvSpPr>
        <p:spPr>
          <a:xfrm>
            <a:off x="914400" y="1295400"/>
            <a:ext cx="7772400" cy="5060160"/>
          </a:xfrm>
        </p:spPr>
        <p:txBody>
          <a:bodyPr>
            <a:noAutofit/>
          </a:bodyPr>
          <a:lstStyle/>
          <a:p>
            <a:pPr>
              <a:buNone/>
            </a:pPr>
            <a:r>
              <a:rPr lang="en-US" sz="2800" dirty="0" smtClean="0">
                <a:latin typeface="Times New Roman" pitchFamily="18" charset="0"/>
                <a:cs typeface="Times New Roman" pitchFamily="18" charset="0"/>
              </a:rPr>
              <a:t>In classrooms where assessment for learning is practiced,</a:t>
            </a:r>
          </a:p>
          <a:p>
            <a:pPr>
              <a:buNone/>
            </a:pPr>
            <a:r>
              <a:rPr lang="en-US" sz="2800" dirty="0" smtClean="0">
                <a:latin typeface="Times New Roman" pitchFamily="18" charset="0"/>
                <a:cs typeface="Times New Roman" pitchFamily="18" charset="0"/>
              </a:rPr>
              <a:t>             students are encouraged to be more active in  </a:t>
            </a:r>
          </a:p>
          <a:p>
            <a:pPr>
              <a:buNone/>
            </a:pPr>
            <a:r>
              <a:rPr lang="en-US" sz="2800" dirty="0" smtClean="0">
                <a:latin typeface="Times New Roman" pitchFamily="18" charset="0"/>
                <a:cs typeface="Times New Roman" pitchFamily="18" charset="0"/>
              </a:rPr>
              <a:t>                   their learning and associated assessment.</a:t>
            </a:r>
          </a:p>
          <a:p>
            <a:pPr>
              <a:buNone/>
            </a:pPr>
            <a:endParaRPr lang="en-US" sz="28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pic>
        <p:nvPicPr>
          <p:cNvPr id="7" name="Picture 6" descr="UDS.gif"/>
          <p:cNvPicPr>
            <a:picLocks noChangeAspect="1"/>
          </p:cNvPicPr>
          <p:nvPr/>
        </p:nvPicPr>
        <p:blipFill>
          <a:blip r:embed="rId2"/>
          <a:stretch>
            <a:fillRect/>
          </a:stretch>
        </p:blipFill>
        <p:spPr>
          <a:xfrm>
            <a:off x="1828800" y="3352800"/>
            <a:ext cx="5486400" cy="3086100"/>
          </a:xfrm>
          <a:prstGeom prst="rect">
            <a:avLst/>
          </a:prstGeom>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iterate type="lt">
                                    <p:tmAbs val="0"/>
                                  </p:iterate>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1000"/>
                                  </p:stCondLst>
                                  <p:iterate type="lt">
                                    <p:tmAbs val="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1000"/>
                            </p:stCondLst>
                            <p:childTnLst>
                              <p:par>
                                <p:cTn id="16" presetID="20" presetClass="emph" presetSubtype="0" fill="hold" nodeType="afterEffect">
                                  <p:stCondLst>
                                    <p:cond delay="0"/>
                                  </p:stCondLst>
                                  <p:iterate type="lt">
                                    <p:tmPct val="10000"/>
                                  </p:iterate>
                                  <p:childTnLst>
                                    <p:set>
                                      <p:cBhvr override="childStyle">
                                        <p:cTn id="17" dur="500" autoRev="1" fill="hold"/>
                                        <p:tgtEl>
                                          <p:spTgt spid="3">
                                            <p:txEl>
                                              <p:pRg st="1" end="1"/>
                                            </p:txEl>
                                          </p:spTgt>
                                        </p:tgtEl>
                                        <p:attrNameLst>
                                          <p:attrName>style.color</p:attrName>
                                        </p:attrNameLst>
                                      </p:cBhvr>
                                      <p:to>
                                        <p:clrVal>
                                          <a:schemeClr val="accent2"/>
                                        </p:clrVal>
                                      </p:to>
                                    </p:set>
                                    <p:set>
                                      <p:cBhvr>
                                        <p:cTn id="18" dur="500" autoRev="1" fill="hold"/>
                                        <p:tgtEl>
                                          <p:spTgt spid="3">
                                            <p:txEl>
                                              <p:pRg st="1" end="1"/>
                                            </p:txEl>
                                          </p:spTgt>
                                        </p:tgtEl>
                                        <p:attrNameLst>
                                          <p:attrName>fillcolor</p:attrName>
                                        </p:attrNameLst>
                                      </p:cBhvr>
                                      <p:to>
                                        <p:clrVal>
                                          <a:schemeClr val="accent2"/>
                                        </p:clrVal>
                                      </p:to>
                                    </p:set>
                                    <p:set>
                                      <p:cBhvr>
                                        <p:cTn id="19" dur="500" autoRev="1" fill="hold"/>
                                        <p:tgtEl>
                                          <p:spTgt spid="3">
                                            <p:txEl>
                                              <p:pRg st="1" end="1"/>
                                            </p:txEl>
                                          </p:spTgt>
                                        </p:tgtEl>
                                        <p:attrNameLst>
                                          <p:attrName>fill.type</p:attrName>
                                        </p:attrNameLst>
                                      </p:cBhvr>
                                      <p:to>
                                        <p:strVal val="solid"/>
                                      </p:to>
                                    </p:set>
                                  </p:childTnLst>
                                </p:cTn>
                              </p:par>
                              <p:par>
                                <p:cTn id="20" presetID="20" presetClass="emph" presetSubtype="0" fill="hold" nodeType="withEffect">
                                  <p:stCondLst>
                                    <p:cond delay="0"/>
                                  </p:stCondLst>
                                  <p:iterate type="lt">
                                    <p:tmPct val="10000"/>
                                  </p:iterate>
                                  <p:childTnLst>
                                    <p:set>
                                      <p:cBhvr override="childStyle">
                                        <p:cTn id="21" dur="500" autoRev="1" fill="hold"/>
                                        <p:tgtEl>
                                          <p:spTgt spid="3">
                                            <p:txEl>
                                              <p:pRg st="2" end="2"/>
                                            </p:txEl>
                                          </p:spTgt>
                                        </p:tgtEl>
                                        <p:attrNameLst>
                                          <p:attrName>style.color</p:attrName>
                                        </p:attrNameLst>
                                      </p:cBhvr>
                                      <p:to>
                                        <p:clrVal>
                                          <a:schemeClr val="accent2"/>
                                        </p:clrVal>
                                      </p:to>
                                    </p:set>
                                    <p:set>
                                      <p:cBhvr>
                                        <p:cTn id="22" dur="500" autoRev="1" fill="hold"/>
                                        <p:tgtEl>
                                          <p:spTgt spid="3">
                                            <p:txEl>
                                              <p:pRg st="2" end="2"/>
                                            </p:txEl>
                                          </p:spTgt>
                                        </p:tgtEl>
                                        <p:attrNameLst>
                                          <p:attrName>fillcolor</p:attrName>
                                        </p:attrNameLst>
                                      </p:cBhvr>
                                      <p:to>
                                        <p:clrVal>
                                          <a:schemeClr val="accent2"/>
                                        </p:clrVal>
                                      </p:to>
                                    </p:set>
                                    <p:set>
                                      <p:cBhvr>
                                        <p:cTn id="23" dur="500" autoRev="1" fill="hold"/>
                                        <p:tgtEl>
                                          <p:spTgt spid="3">
                                            <p:txEl>
                                              <p:pRg st="2" end="2"/>
                                            </p:txEl>
                                          </p:spTgt>
                                        </p:tgtEl>
                                        <p:attrNameLst>
                                          <p:attrName>fill.type</p:attrName>
                                        </p:attrNameLst>
                                      </p:cBhvr>
                                      <p:to>
                                        <p:strVal val="solid"/>
                                      </p:to>
                                    </p:set>
                                  </p:childTnLst>
                                </p:cTn>
                              </p:par>
                            </p:childTnLst>
                          </p:cTn>
                        </p:par>
                        <p:par>
                          <p:cTn id="24" fill="hold">
                            <p:stCondLst>
                              <p:cond delay="5600"/>
                            </p:stCondLst>
                            <p:childTnLst>
                              <p:par>
                                <p:cTn id="25" presetID="20" presetClass="emph" presetSubtype="0" fill="hold" nodeType="afterEffect">
                                  <p:stCondLst>
                                    <p:cond delay="0"/>
                                  </p:stCondLst>
                                  <p:iterate type="lt">
                                    <p:tmPct val="10000"/>
                                  </p:iterate>
                                  <p:childTnLst>
                                    <p:set>
                                      <p:cBhvr override="childStyle">
                                        <p:cTn id="26" dur="500" autoRev="1" fill="hold"/>
                                        <p:tgtEl>
                                          <p:spTgt spid="3">
                                            <p:txEl>
                                              <p:pRg st="1" end="1"/>
                                            </p:txEl>
                                          </p:spTgt>
                                        </p:tgtEl>
                                        <p:attrNameLst>
                                          <p:attrName>style.color</p:attrName>
                                        </p:attrNameLst>
                                      </p:cBhvr>
                                      <p:to>
                                        <p:clrVal>
                                          <a:srgbClr val="00FF99"/>
                                        </p:clrVal>
                                      </p:to>
                                    </p:set>
                                    <p:set>
                                      <p:cBhvr>
                                        <p:cTn id="27" dur="500" autoRev="1" fill="hold"/>
                                        <p:tgtEl>
                                          <p:spTgt spid="3">
                                            <p:txEl>
                                              <p:pRg st="1" end="1"/>
                                            </p:txEl>
                                          </p:spTgt>
                                        </p:tgtEl>
                                        <p:attrNameLst>
                                          <p:attrName>fillcolor</p:attrName>
                                        </p:attrNameLst>
                                      </p:cBhvr>
                                      <p:to>
                                        <p:clrVal>
                                          <a:srgbClr val="00FF99"/>
                                        </p:clrVal>
                                      </p:to>
                                    </p:set>
                                    <p:set>
                                      <p:cBhvr>
                                        <p:cTn id="28" dur="500" autoRev="1" fill="hold"/>
                                        <p:tgtEl>
                                          <p:spTgt spid="3">
                                            <p:txEl>
                                              <p:pRg st="1" end="1"/>
                                            </p:txEl>
                                          </p:spTgt>
                                        </p:tgtEl>
                                        <p:attrNameLst>
                                          <p:attrName>fill.type</p:attrName>
                                        </p:attrNameLst>
                                      </p:cBhvr>
                                      <p:to>
                                        <p:strVal val="solid"/>
                                      </p:to>
                                    </p:set>
                                  </p:childTnLst>
                                </p:cTn>
                              </p:par>
                            </p:childTnLst>
                          </p:cTn>
                        </p:par>
                        <p:par>
                          <p:cTn id="29" fill="hold">
                            <p:stCondLst>
                              <p:cond delay="10200"/>
                            </p:stCondLst>
                            <p:childTnLst>
                              <p:par>
                                <p:cTn id="30" presetID="20" presetClass="emph" presetSubtype="0" fill="hold" nodeType="afterEffect">
                                  <p:stCondLst>
                                    <p:cond delay="0"/>
                                  </p:stCondLst>
                                  <p:iterate type="lt">
                                    <p:tmPct val="10000"/>
                                  </p:iterate>
                                  <p:childTnLst>
                                    <p:set>
                                      <p:cBhvr override="childStyle">
                                        <p:cTn id="31" dur="500" autoRev="1" fill="hold"/>
                                        <p:tgtEl>
                                          <p:spTgt spid="3">
                                            <p:txEl>
                                              <p:pRg st="2" end="2"/>
                                            </p:txEl>
                                          </p:spTgt>
                                        </p:tgtEl>
                                        <p:attrNameLst>
                                          <p:attrName>style.color</p:attrName>
                                        </p:attrNameLst>
                                      </p:cBhvr>
                                      <p:to>
                                        <p:clrVal>
                                          <a:srgbClr val="EEBF12"/>
                                        </p:clrVal>
                                      </p:to>
                                    </p:set>
                                    <p:set>
                                      <p:cBhvr>
                                        <p:cTn id="32" dur="500" autoRev="1" fill="hold"/>
                                        <p:tgtEl>
                                          <p:spTgt spid="3">
                                            <p:txEl>
                                              <p:pRg st="2" end="2"/>
                                            </p:txEl>
                                          </p:spTgt>
                                        </p:tgtEl>
                                        <p:attrNameLst>
                                          <p:attrName>fillcolor</p:attrName>
                                        </p:attrNameLst>
                                      </p:cBhvr>
                                      <p:to>
                                        <p:clrVal>
                                          <a:srgbClr val="EEBF12"/>
                                        </p:clrVal>
                                      </p:to>
                                    </p:set>
                                    <p:set>
                                      <p:cBhvr>
                                        <p:cTn id="33" dur="500" autoRev="1"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itchFamily="18" charset="0"/>
                <a:cs typeface="Times New Roman" pitchFamily="18" charset="0"/>
              </a:rPr>
              <a:t>Principles of Assessment for Learning </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914400" y="1447800"/>
            <a:ext cx="7772400" cy="4907760"/>
          </a:xfrm>
        </p:spPr>
        <p:txBody>
          <a:bodyPr>
            <a:normAutofit/>
          </a:bodyPr>
          <a:lstStyle/>
          <a:p>
            <a:pPr marL="525780" indent="-457200">
              <a:lnSpc>
                <a:spcPct val="150000"/>
              </a:lnSpc>
              <a:buAutoNum type="arabicPeriod"/>
            </a:pPr>
            <a:r>
              <a:rPr lang="en-US" sz="3600" dirty="0" smtClean="0">
                <a:latin typeface="Times New Roman" pitchFamily="18" charset="0"/>
                <a:cs typeface="Times New Roman" pitchFamily="18" charset="0"/>
              </a:rPr>
              <a:t>The active involvement in learning </a:t>
            </a:r>
          </a:p>
          <a:p>
            <a:pPr marL="525780" indent="-457200">
              <a:lnSpc>
                <a:spcPct val="150000"/>
              </a:lnSpc>
              <a:buAutoNum type="arabicPeriod"/>
            </a:pPr>
            <a:r>
              <a:rPr lang="en-US" sz="3600" dirty="0" smtClean="0">
                <a:latin typeface="Times New Roman" pitchFamily="18" charset="0"/>
                <a:cs typeface="Times New Roman" pitchFamily="18" charset="0"/>
              </a:rPr>
              <a:t>Adjustment teaching</a:t>
            </a:r>
          </a:p>
          <a:p>
            <a:pPr marL="525780" indent="-457200">
              <a:lnSpc>
                <a:spcPct val="150000"/>
              </a:lnSpc>
              <a:buAutoNum type="arabicPeriod"/>
            </a:pPr>
            <a:r>
              <a:rPr lang="en-US" sz="3600" dirty="0" smtClean="0">
                <a:latin typeface="Times New Roman" pitchFamily="18" charset="0"/>
                <a:cs typeface="Times New Roman" pitchFamily="18" charset="0"/>
              </a:rPr>
              <a:t>Recognition</a:t>
            </a:r>
          </a:p>
          <a:p>
            <a:pPr marL="525780" indent="-457200">
              <a:lnSpc>
                <a:spcPct val="150000"/>
              </a:lnSpc>
              <a:buAutoNum type="arabicPeriod"/>
            </a:pPr>
            <a:r>
              <a:rPr lang="en-US" sz="3600" dirty="0" smtClean="0">
                <a:latin typeface="Times New Roman" pitchFamily="18" charset="0"/>
                <a:cs typeface="Times New Roman" pitchFamily="18" charset="0"/>
              </a:rPr>
              <a:t>Self-evaluation</a:t>
            </a:r>
          </a:p>
          <a:p>
            <a:pPr marL="525780" indent="-457200">
              <a:lnSpc>
                <a:spcPct val="150000"/>
              </a:lnSpc>
              <a:buAutoNum type="arabicPeriod"/>
            </a:pPr>
            <a:r>
              <a:rPr lang="en-US" sz="3600" dirty="0" smtClean="0">
                <a:latin typeface="Times New Roman" pitchFamily="18" charset="0"/>
                <a:cs typeface="Times New Roman" pitchFamily="18" charset="0"/>
              </a:rPr>
              <a:t>Effective Feedback</a:t>
            </a:r>
            <a:endParaRPr lang="en-US" sz="4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pic>
        <p:nvPicPr>
          <p:cNvPr id="6" name="Picture 5" descr="32728800.gif"/>
          <p:cNvPicPr>
            <a:picLocks noChangeAspect="1"/>
          </p:cNvPicPr>
          <p:nvPr/>
        </p:nvPicPr>
        <p:blipFill>
          <a:blip r:embed="rId2"/>
          <a:stretch>
            <a:fillRect/>
          </a:stretch>
        </p:blipFill>
        <p:spPr>
          <a:xfrm>
            <a:off x="6286500" y="4191000"/>
            <a:ext cx="2857500" cy="3962400"/>
          </a:xfrm>
          <a:prstGeom prst="rect">
            <a:avLst/>
          </a:prstGeom>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iterate type="lt">
                                    <p:tmPct val="0"/>
                                  </p:iterate>
                                  <p:childTnLst>
                                    <p:animClr clrSpc="hsl">
                                      <p:cBhvr override="childStyle">
                                        <p:cTn id="6" dur="500" fill="hold"/>
                                        <p:tgtEl>
                                          <p:spTgt spid="2"/>
                                        </p:tgtEl>
                                        <p:attrNameLst>
                                          <p:attrName>style.color</p:attrName>
                                        </p:attrNameLst>
                                      </p:cBhvr>
                                      <p:by>
                                        <p:hsl h="-7200000" s="0" l="0"/>
                                      </p:by>
                                    </p:animClr>
                                    <p:animClr clrSpc="hsl">
                                      <p:cBhvr>
                                        <p:cTn id="7" dur="500" fill="hold"/>
                                        <p:tgtEl>
                                          <p:spTgt spid="2"/>
                                        </p:tgtEl>
                                        <p:attrNameLst>
                                          <p:attrName>fillcolor</p:attrName>
                                        </p:attrNameLst>
                                      </p:cBhvr>
                                      <p:by>
                                        <p:hsl h="-7200000" s="0" l="0"/>
                                      </p:by>
                                    </p:animClr>
                                    <p:animClr clrSpc="hsl">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par>
                                <p:cTn id="10" presetID="8" presetClass="emph" presetSubtype="0" fill="hold" grpId="5" nodeType="withEffect">
                                  <p:stCondLst>
                                    <p:cond delay="0"/>
                                  </p:stCondLst>
                                  <p:iterate type="lt">
                                    <p:tmPct val="0"/>
                                  </p:iterate>
                                  <p:childTnLst>
                                    <p:animRot by="21600000">
                                      <p:cBhvr>
                                        <p:cTn id="11"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teachers </a:t>
            </a:r>
            <a:endParaRPr lang="en-US" dirty="0"/>
          </a:p>
        </p:txBody>
      </p:sp>
      <p:sp>
        <p:nvSpPr>
          <p:cNvPr id="3" name="Content Placeholder 2"/>
          <p:cNvSpPr>
            <a:spLocks noGrp="1"/>
          </p:cNvSpPr>
          <p:nvPr>
            <p:ph idx="1"/>
          </p:nvPr>
        </p:nvSpPr>
        <p:spPr>
          <a:xfrm>
            <a:off x="914400" y="1219200"/>
            <a:ext cx="7315200" cy="5029200"/>
          </a:xfrm>
        </p:spPr>
        <p:txBody>
          <a:bodyPr>
            <a:normAutofit/>
          </a:bodyPr>
          <a:lstStyle/>
          <a:p>
            <a:pPr algn="just"/>
            <a:r>
              <a:rPr lang="en-US" sz="2800" dirty="0" smtClean="0">
                <a:latin typeface="Times New Roman" pitchFamily="18" charset="0"/>
                <a:cs typeface="Times New Roman" pitchFamily="18" charset="0"/>
              </a:rPr>
              <a:t>plan and modify teaching and learning </a:t>
            </a:r>
            <a:r>
              <a:rPr lang="en-US" sz="2800" dirty="0" err="1" smtClean="0">
                <a:latin typeface="Times New Roman" pitchFamily="18" charset="0"/>
                <a:cs typeface="Times New Roman" pitchFamily="18" charset="0"/>
              </a:rPr>
              <a:t>programmes</a:t>
            </a:r>
            <a:r>
              <a:rPr lang="en-US" sz="2800" dirty="0" smtClean="0">
                <a:latin typeface="Times New Roman" pitchFamily="18" charset="0"/>
                <a:cs typeface="Times New Roman" pitchFamily="18" charset="0"/>
              </a:rPr>
              <a:t> for individual students, groups of students, and the class as a whole.</a:t>
            </a:r>
          </a:p>
          <a:p>
            <a:pPr algn="just"/>
            <a:r>
              <a:rPr lang="en-US" sz="2800" dirty="0" smtClean="0">
                <a:latin typeface="Times New Roman" pitchFamily="18" charset="0"/>
                <a:cs typeface="Times New Roman" pitchFamily="18" charset="0"/>
              </a:rPr>
              <a:t>pinpoint students’ strengths so that both teachers and students can build on them.</a:t>
            </a:r>
          </a:p>
          <a:p>
            <a:pPr algn="just"/>
            <a:r>
              <a:rPr lang="en-US" sz="2800" dirty="0" smtClean="0">
                <a:latin typeface="Times New Roman" pitchFamily="18" charset="0"/>
                <a:cs typeface="Times New Roman" pitchFamily="18" charset="0"/>
              </a:rPr>
              <a:t>identify students’ learning needs in a clear and constructive way so they can be addressed.</a:t>
            </a:r>
          </a:p>
          <a:p>
            <a:pPr algn="just"/>
            <a:r>
              <a:rPr lang="en-US" sz="2800" dirty="0" smtClean="0">
                <a:latin typeface="Times New Roman" pitchFamily="18" charset="0"/>
                <a:cs typeface="Times New Roman" pitchFamily="18" charset="0"/>
              </a:rPr>
              <a:t>involve parents, families engaging in their children's learning.</a:t>
            </a:r>
            <a:endParaRPr lang="en-US" sz="28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pic>
        <p:nvPicPr>
          <p:cNvPr id="6" name="Picture 5" descr="stick_figure_drawing_goals_loop_md_wm_v2.gif"/>
          <p:cNvPicPr>
            <a:picLocks noChangeAspect="1"/>
          </p:cNvPicPr>
          <p:nvPr/>
        </p:nvPicPr>
        <p:blipFill>
          <a:blip r:embed="rId2"/>
          <a:stretch>
            <a:fillRect/>
          </a:stretch>
        </p:blipFill>
        <p:spPr>
          <a:xfrm>
            <a:off x="6553200" y="4953000"/>
            <a:ext cx="1752600" cy="1664488"/>
          </a:xfrm>
          <a:prstGeom prst="rect">
            <a:avLst/>
          </a:prstGeom>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200"/>
                                  </p:stCondLst>
                                  <p:iterate type="lt">
                                    <p:tmAbs val="0"/>
                                  </p:iterate>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par>
                          <p:cTn id="9" fill="hold">
                            <p:stCondLst>
                              <p:cond delay="200"/>
                            </p:stCondLst>
                            <p:childTnLst>
                              <p:par>
                                <p:cTn id="10" presetID="20" presetClass="emph" presetSubtype="0" fill="hold" nodeType="afterEffect">
                                  <p:stCondLst>
                                    <p:cond delay="0"/>
                                  </p:stCondLst>
                                  <p:iterate type="lt">
                                    <p:tmPct val="10000"/>
                                  </p:iterate>
                                  <p:childTnLst>
                                    <p:set>
                                      <p:cBhvr override="childStyle">
                                        <p:cTn id="11" dur="500" autoRev="1" fill="hold"/>
                                        <p:tgtEl>
                                          <p:spTgt spid="3">
                                            <p:txEl>
                                              <p:pRg st="0" end="0"/>
                                            </p:txEl>
                                          </p:spTgt>
                                        </p:tgtEl>
                                        <p:attrNameLst>
                                          <p:attrName>style.color</p:attrName>
                                        </p:attrNameLst>
                                      </p:cBhvr>
                                      <p:to>
                                        <p:clrVal>
                                          <a:srgbClr val="FFFF00"/>
                                        </p:clrVal>
                                      </p:to>
                                    </p:set>
                                    <p:set>
                                      <p:cBhvr>
                                        <p:cTn id="12" dur="500" autoRev="1" fill="hold"/>
                                        <p:tgtEl>
                                          <p:spTgt spid="3">
                                            <p:txEl>
                                              <p:pRg st="0" end="0"/>
                                            </p:txEl>
                                          </p:spTgt>
                                        </p:tgtEl>
                                        <p:attrNameLst>
                                          <p:attrName>fillcolor</p:attrName>
                                        </p:attrNameLst>
                                      </p:cBhvr>
                                      <p:to>
                                        <p:clrVal>
                                          <a:srgbClr val="FFFF00"/>
                                        </p:clrVal>
                                      </p:to>
                                    </p:set>
                                    <p:set>
                                      <p:cBhvr>
                                        <p:cTn id="13" dur="500" autoRev="1" fill="hold"/>
                                        <p:tgtEl>
                                          <p:spTgt spid="3">
                                            <p:txEl>
                                              <p:pRg st="0" end="0"/>
                                            </p:txEl>
                                          </p:spTgt>
                                        </p:tgtEl>
                                        <p:attrNameLst>
                                          <p:attrName>fill.type</p:attrName>
                                        </p:attrNameLst>
                                      </p:cBhvr>
                                      <p:to>
                                        <p:strVal val="solid"/>
                                      </p:to>
                                    </p:set>
                                  </p:childTnLst>
                                </p:cTn>
                              </p:par>
                            </p:childTnLst>
                          </p:cTn>
                        </p:par>
                        <p:par>
                          <p:cTn id="14" fill="hold">
                            <p:stCondLst>
                              <p:cond delay="11200"/>
                            </p:stCondLst>
                            <p:childTnLst>
                              <p:par>
                                <p:cTn id="15" presetID="1" presetClass="exit" presetSubtype="0" fill="hold" nodeType="afterEffect">
                                  <p:stCondLst>
                                    <p:cond delay="500"/>
                                  </p:stCondLst>
                                  <p:iterate type="lt">
                                    <p:tmAbs val="0"/>
                                  </p:iterate>
                                  <p:childTnLst>
                                    <p:set>
                                      <p:cBhvr>
                                        <p:cTn id="16" dur="1" fill="hold">
                                          <p:stCondLst>
                                            <p:cond delay="0"/>
                                          </p:stCondLst>
                                        </p:cTn>
                                        <p:tgtEl>
                                          <p:spTgt spid="3">
                                            <p:txEl>
                                              <p:pRg st="0" end="0"/>
                                            </p:txEl>
                                          </p:spTgt>
                                        </p:tgtEl>
                                        <p:attrNameLst>
                                          <p:attrName>style.visibility</p:attrName>
                                        </p:attrNameLst>
                                      </p:cBhvr>
                                      <p:to>
                                        <p:strVal val="hidden"/>
                                      </p:to>
                                    </p:set>
                                  </p:childTnLst>
                                </p:cTn>
                              </p:par>
                              <p:par>
                                <p:cTn id="17" presetID="1" presetClass="entr" presetSubtype="0" fill="hold" nodeType="withEffect">
                                  <p:stCondLst>
                                    <p:cond delay="500"/>
                                  </p:stCondLst>
                                  <p:iterate type="lt">
                                    <p:tmAbs val="0"/>
                                  </p:iterate>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par>
                          <p:cTn id="19" fill="hold">
                            <p:stCondLst>
                              <p:cond delay="11700"/>
                            </p:stCondLst>
                            <p:childTnLst>
                              <p:par>
                                <p:cTn id="20" presetID="20" presetClass="emph" presetSubtype="0" fill="hold" nodeType="afterEffect">
                                  <p:stCondLst>
                                    <p:cond delay="0"/>
                                  </p:stCondLst>
                                  <p:iterate type="lt">
                                    <p:tmPct val="10000"/>
                                  </p:iterate>
                                  <p:childTnLst>
                                    <p:set>
                                      <p:cBhvr override="childStyle">
                                        <p:cTn id="21" dur="500" autoRev="1" fill="hold"/>
                                        <p:tgtEl>
                                          <p:spTgt spid="3">
                                            <p:txEl>
                                              <p:pRg st="1" end="1"/>
                                            </p:txEl>
                                          </p:spTgt>
                                        </p:tgtEl>
                                        <p:attrNameLst>
                                          <p:attrName>style.color</p:attrName>
                                        </p:attrNameLst>
                                      </p:cBhvr>
                                      <p:to>
                                        <p:clrVal>
                                          <a:srgbClr val="18F907"/>
                                        </p:clrVal>
                                      </p:to>
                                    </p:set>
                                    <p:set>
                                      <p:cBhvr>
                                        <p:cTn id="22" dur="500" autoRev="1" fill="hold"/>
                                        <p:tgtEl>
                                          <p:spTgt spid="3">
                                            <p:txEl>
                                              <p:pRg st="1" end="1"/>
                                            </p:txEl>
                                          </p:spTgt>
                                        </p:tgtEl>
                                        <p:attrNameLst>
                                          <p:attrName>fillcolor</p:attrName>
                                        </p:attrNameLst>
                                      </p:cBhvr>
                                      <p:to>
                                        <p:clrVal>
                                          <a:srgbClr val="18F907"/>
                                        </p:clrVal>
                                      </p:to>
                                    </p:set>
                                    <p:set>
                                      <p:cBhvr>
                                        <p:cTn id="23" dur="500" autoRev="1" fill="hold"/>
                                        <p:tgtEl>
                                          <p:spTgt spid="3">
                                            <p:txEl>
                                              <p:pRg st="1" end="1"/>
                                            </p:txEl>
                                          </p:spTgt>
                                        </p:tgtEl>
                                        <p:attrNameLst>
                                          <p:attrName>fill.type</p:attrName>
                                        </p:attrNameLst>
                                      </p:cBhvr>
                                      <p:to>
                                        <p:strVal val="solid"/>
                                      </p:to>
                                    </p:set>
                                  </p:childTnLst>
                                </p:cTn>
                              </p:par>
                            </p:childTnLst>
                          </p:cTn>
                        </p:par>
                        <p:par>
                          <p:cTn id="24" fill="hold">
                            <p:stCondLst>
                              <p:cond delay="19600"/>
                            </p:stCondLst>
                            <p:childTnLst>
                              <p:par>
                                <p:cTn id="25" presetID="1" presetClass="exit" presetSubtype="0" fill="hold" nodeType="afterEffect">
                                  <p:stCondLst>
                                    <p:cond delay="0"/>
                                  </p:stCondLst>
                                  <p:iterate type="lt">
                                    <p:tmAbs val="0"/>
                                  </p:iterate>
                                  <p:childTnLst>
                                    <p:set>
                                      <p:cBhvr>
                                        <p:cTn id="26" dur="1" fill="hold">
                                          <p:stCondLst>
                                            <p:cond delay="0"/>
                                          </p:stCondLst>
                                        </p:cTn>
                                        <p:tgtEl>
                                          <p:spTgt spid="3">
                                            <p:txEl>
                                              <p:pRg st="1" end="1"/>
                                            </p:txEl>
                                          </p:spTgt>
                                        </p:tgtEl>
                                        <p:attrNameLst>
                                          <p:attrName>style.visibility</p:attrName>
                                        </p:attrNameLst>
                                      </p:cBhvr>
                                      <p:to>
                                        <p:strVal val="hidden"/>
                                      </p:to>
                                    </p:set>
                                  </p:childTnLst>
                                </p:cTn>
                              </p:par>
                            </p:childTnLst>
                          </p:cTn>
                        </p:par>
                        <p:par>
                          <p:cTn id="27" fill="hold">
                            <p:stCondLst>
                              <p:cond delay="19600"/>
                            </p:stCondLst>
                            <p:childTnLst>
                              <p:par>
                                <p:cTn id="28" presetID="1" presetClass="entr" presetSubtype="0" fill="hold" nodeType="afterEffect">
                                  <p:stCondLst>
                                    <p:cond delay="0"/>
                                  </p:stCondLst>
                                  <p:iterate type="lt">
                                    <p:tmAbs val="0"/>
                                  </p:iterate>
                                  <p:childTnLst>
                                    <p:set>
                                      <p:cBhvr>
                                        <p:cTn id="29" dur="1" fill="hold">
                                          <p:stCondLst>
                                            <p:cond delay="0"/>
                                          </p:stCondLst>
                                        </p:cTn>
                                        <p:tgtEl>
                                          <p:spTgt spid="3">
                                            <p:txEl>
                                              <p:pRg st="2" end="2"/>
                                            </p:txEl>
                                          </p:spTgt>
                                        </p:tgtEl>
                                        <p:attrNameLst>
                                          <p:attrName>style.visibility</p:attrName>
                                        </p:attrNameLst>
                                      </p:cBhvr>
                                      <p:to>
                                        <p:strVal val="visible"/>
                                      </p:to>
                                    </p:set>
                                  </p:childTnLst>
                                </p:cTn>
                              </p:par>
                            </p:childTnLst>
                          </p:cTn>
                        </p:par>
                        <p:par>
                          <p:cTn id="30" fill="hold">
                            <p:stCondLst>
                              <p:cond delay="19600"/>
                            </p:stCondLst>
                            <p:childTnLst>
                              <p:par>
                                <p:cTn id="31" presetID="20" presetClass="emph" presetSubtype="0" fill="hold" nodeType="afterEffect">
                                  <p:stCondLst>
                                    <p:cond delay="0"/>
                                  </p:stCondLst>
                                  <p:iterate type="lt">
                                    <p:tmPct val="10000"/>
                                  </p:iterate>
                                  <p:childTnLst>
                                    <p:set>
                                      <p:cBhvr override="childStyle">
                                        <p:cTn id="32" dur="500" autoRev="1" fill="hold"/>
                                        <p:tgtEl>
                                          <p:spTgt spid="3">
                                            <p:txEl>
                                              <p:pRg st="2" end="2"/>
                                            </p:txEl>
                                          </p:spTgt>
                                        </p:tgtEl>
                                        <p:attrNameLst>
                                          <p:attrName>style.color</p:attrName>
                                        </p:attrNameLst>
                                      </p:cBhvr>
                                      <p:to>
                                        <p:clrVal>
                                          <a:schemeClr val="tx2"/>
                                        </p:clrVal>
                                      </p:to>
                                    </p:set>
                                    <p:set>
                                      <p:cBhvr>
                                        <p:cTn id="33" dur="500" autoRev="1" fill="hold"/>
                                        <p:tgtEl>
                                          <p:spTgt spid="3">
                                            <p:txEl>
                                              <p:pRg st="2" end="2"/>
                                            </p:txEl>
                                          </p:spTgt>
                                        </p:tgtEl>
                                        <p:attrNameLst>
                                          <p:attrName>fillcolor</p:attrName>
                                        </p:attrNameLst>
                                      </p:cBhvr>
                                      <p:to>
                                        <p:clrVal>
                                          <a:schemeClr val="tx2"/>
                                        </p:clrVal>
                                      </p:to>
                                    </p:set>
                                    <p:set>
                                      <p:cBhvr>
                                        <p:cTn id="34" dur="500" autoRev="1" fill="hold"/>
                                        <p:tgtEl>
                                          <p:spTgt spid="3">
                                            <p:txEl>
                                              <p:pRg st="2" end="2"/>
                                            </p:txEl>
                                          </p:spTgt>
                                        </p:tgtEl>
                                        <p:attrNameLst>
                                          <p:attrName>fill.type</p:attrName>
                                        </p:attrNameLst>
                                      </p:cBhvr>
                                      <p:to>
                                        <p:strVal val="solid"/>
                                      </p:to>
                                    </p:set>
                                  </p:childTnLst>
                                </p:cTn>
                              </p:par>
                            </p:childTnLst>
                          </p:cTn>
                        </p:par>
                        <p:par>
                          <p:cTn id="35" fill="hold">
                            <p:stCondLst>
                              <p:cond delay="28200"/>
                            </p:stCondLst>
                            <p:childTnLst>
                              <p:par>
                                <p:cTn id="36" presetID="1" presetClass="exit" presetSubtype="0" fill="hold" nodeType="afterEffect">
                                  <p:stCondLst>
                                    <p:cond delay="500"/>
                                  </p:stCondLst>
                                  <p:iterate type="lt">
                                    <p:tmAbs val="0"/>
                                  </p:iterate>
                                  <p:childTnLst>
                                    <p:set>
                                      <p:cBhvr>
                                        <p:cTn id="37" dur="1" fill="hold">
                                          <p:stCondLst>
                                            <p:cond delay="0"/>
                                          </p:stCondLst>
                                        </p:cTn>
                                        <p:tgtEl>
                                          <p:spTgt spid="3">
                                            <p:txEl>
                                              <p:pRg st="2" end="2"/>
                                            </p:txEl>
                                          </p:spTgt>
                                        </p:tgtEl>
                                        <p:attrNameLst>
                                          <p:attrName>style.visibility</p:attrName>
                                        </p:attrNameLst>
                                      </p:cBhvr>
                                      <p:to>
                                        <p:strVal val="hidden"/>
                                      </p:to>
                                    </p:set>
                                  </p:childTnLst>
                                </p:cTn>
                              </p:par>
                              <p:par>
                                <p:cTn id="38" presetID="1" presetClass="entr" presetSubtype="0" fill="hold" nodeType="withEffect">
                                  <p:stCondLst>
                                    <p:cond delay="500"/>
                                  </p:stCondLst>
                                  <p:iterate type="lt">
                                    <p:tmAbs val="0"/>
                                  </p:iterate>
                                  <p:childTnLst>
                                    <p:set>
                                      <p:cBhvr>
                                        <p:cTn id="39" dur="1" fill="hold">
                                          <p:stCondLst>
                                            <p:cond delay="0"/>
                                          </p:stCondLst>
                                        </p:cTn>
                                        <p:tgtEl>
                                          <p:spTgt spid="3">
                                            <p:txEl>
                                              <p:pRg st="3" end="3"/>
                                            </p:txEl>
                                          </p:spTgt>
                                        </p:tgtEl>
                                        <p:attrNameLst>
                                          <p:attrName>style.visibility</p:attrName>
                                        </p:attrNameLst>
                                      </p:cBhvr>
                                      <p:to>
                                        <p:strVal val="visible"/>
                                      </p:to>
                                    </p:set>
                                  </p:childTnLst>
                                </p:cTn>
                              </p:par>
                            </p:childTnLst>
                          </p:cTn>
                        </p:par>
                        <p:par>
                          <p:cTn id="40" fill="hold">
                            <p:stCondLst>
                              <p:cond delay="28700"/>
                            </p:stCondLst>
                            <p:childTnLst>
                              <p:par>
                                <p:cTn id="41" presetID="20" presetClass="emph" presetSubtype="0" fill="hold" nodeType="afterEffect">
                                  <p:stCondLst>
                                    <p:cond delay="200"/>
                                  </p:stCondLst>
                                  <p:iterate type="lt">
                                    <p:tmPct val="10000"/>
                                  </p:iterate>
                                  <p:childTnLst>
                                    <p:set>
                                      <p:cBhvr override="childStyle">
                                        <p:cTn id="42" dur="1000" autoRev="1" fill="hold"/>
                                        <p:tgtEl>
                                          <p:spTgt spid="3">
                                            <p:txEl>
                                              <p:pRg st="3" end="3"/>
                                            </p:txEl>
                                          </p:spTgt>
                                        </p:tgtEl>
                                        <p:attrNameLst>
                                          <p:attrName>style.color</p:attrName>
                                        </p:attrNameLst>
                                      </p:cBhvr>
                                      <p:to>
                                        <p:clrVal>
                                          <a:srgbClr val="D62ABD"/>
                                        </p:clrVal>
                                      </p:to>
                                    </p:set>
                                    <p:set>
                                      <p:cBhvr>
                                        <p:cTn id="43" dur="1000" autoRev="1" fill="hold"/>
                                        <p:tgtEl>
                                          <p:spTgt spid="3">
                                            <p:txEl>
                                              <p:pRg st="3" end="3"/>
                                            </p:txEl>
                                          </p:spTgt>
                                        </p:tgtEl>
                                        <p:attrNameLst>
                                          <p:attrName>fillcolor</p:attrName>
                                        </p:attrNameLst>
                                      </p:cBhvr>
                                      <p:to>
                                        <p:clrVal>
                                          <a:srgbClr val="D62ABD"/>
                                        </p:clrVal>
                                      </p:to>
                                    </p:set>
                                    <p:set>
                                      <p:cBhvr>
                                        <p:cTn id="44" dur="1000" autoRev="1" fill="hold"/>
                                        <p:tgtEl>
                                          <p:spTgt spid="3">
                                            <p:txEl>
                                              <p:pRg st="3" end="3"/>
                                            </p:txEl>
                                          </p:spTgt>
                                        </p:tgtEl>
                                        <p:attrNameLst>
                                          <p:attrName>fill.type</p:attrName>
                                        </p:attrNameLst>
                                      </p:cBhvr>
                                      <p:to>
                                        <p:strVal val="solid"/>
                                      </p:to>
                                    </p:set>
                                  </p:childTnLst>
                                </p:cTn>
                              </p:par>
                            </p:childTnLst>
                          </p:cTn>
                        </p:par>
                        <p:par>
                          <p:cTn id="45" fill="hold">
                            <p:stCondLst>
                              <p:cond delay="42100"/>
                            </p:stCondLst>
                            <p:childTnLst>
                              <p:par>
                                <p:cTn id="46" presetID="1" presetClass="exit" presetSubtype="0" fill="hold" nodeType="afterEffect">
                                  <p:stCondLst>
                                    <p:cond delay="500"/>
                                  </p:stCondLst>
                                  <p:iterate type="lt">
                                    <p:tmAbs val="0"/>
                                  </p:iterate>
                                  <p:childTnLst>
                                    <p:set>
                                      <p:cBhvr>
                                        <p:cTn id="47" dur="1" fill="hold">
                                          <p:stCondLst>
                                            <p:cond delay="0"/>
                                          </p:stCondLst>
                                        </p:cTn>
                                        <p:tgtEl>
                                          <p:spTgt spid="3">
                                            <p:txEl>
                                              <p:pRg st="3" end="3"/>
                                            </p:txEl>
                                          </p:spTgt>
                                        </p:tgtEl>
                                        <p:attrNameLst>
                                          <p:attrName>style.visibility</p:attrName>
                                        </p:attrNameLst>
                                      </p:cBhvr>
                                      <p:to>
                                        <p:strVal val="hidden"/>
                                      </p:to>
                                    </p:set>
                                  </p:childTnLst>
                                </p:cTn>
                              </p:par>
                            </p:childTnLst>
                          </p:cTn>
                        </p:par>
                        <p:par>
                          <p:cTn id="48" fill="hold">
                            <p:stCondLst>
                              <p:cond delay="42600"/>
                            </p:stCondLst>
                            <p:childTnLst>
                              <p:par>
                                <p:cTn id="49" presetID="1" presetClass="entr" presetSubtype="0" fill="hold" grpId="0" nodeType="afterEffect">
                                  <p:stCondLst>
                                    <p:cond delay="1000"/>
                                  </p:stCondLst>
                                  <p:iterate type="lt">
                                    <p:tmAbs val="0"/>
                                  </p:iterate>
                                  <p:childTnLst>
                                    <p:set>
                                      <p:cBhvr>
                                        <p:cTn id="50" dur="1" fill="hold">
                                          <p:stCondLst>
                                            <p:cond delay="0"/>
                                          </p:stCondLst>
                                        </p:cTn>
                                        <p:tgtEl>
                                          <p:spTgt spid="3">
                                            <p:txEl>
                                              <p:pRg st="0" end="0"/>
                                            </p:txEl>
                                          </p:spTgt>
                                        </p:tgtEl>
                                        <p:attrNameLst>
                                          <p:attrName>style.visibility</p:attrName>
                                        </p:attrNameLst>
                                      </p:cBhvr>
                                      <p:to>
                                        <p:strVal val="visible"/>
                                      </p:to>
                                    </p:set>
                                  </p:childTnLst>
                                </p:cTn>
                              </p:par>
                            </p:childTnLst>
                          </p:cTn>
                        </p:par>
                        <p:par>
                          <p:cTn id="51" fill="hold">
                            <p:stCondLst>
                              <p:cond delay="43600"/>
                            </p:stCondLst>
                            <p:childTnLst>
                              <p:par>
                                <p:cTn id="52" presetID="1" presetClass="entr" presetSubtype="0" fill="hold" grpId="0" nodeType="afterEffect">
                                  <p:stCondLst>
                                    <p:cond delay="1000"/>
                                  </p:stCondLst>
                                  <p:iterate type="lt">
                                    <p:tmAbs val="0"/>
                                  </p:iterate>
                                  <p:childTnLst>
                                    <p:set>
                                      <p:cBhvr>
                                        <p:cTn id="53" dur="1" fill="hold">
                                          <p:stCondLst>
                                            <p:cond delay="0"/>
                                          </p:stCondLst>
                                        </p:cTn>
                                        <p:tgtEl>
                                          <p:spTgt spid="3">
                                            <p:txEl>
                                              <p:pRg st="1" end="1"/>
                                            </p:txEl>
                                          </p:spTgt>
                                        </p:tgtEl>
                                        <p:attrNameLst>
                                          <p:attrName>style.visibility</p:attrName>
                                        </p:attrNameLst>
                                      </p:cBhvr>
                                      <p:to>
                                        <p:strVal val="visible"/>
                                      </p:to>
                                    </p:set>
                                  </p:childTnLst>
                                </p:cTn>
                              </p:par>
                            </p:childTnLst>
                          </p:cTn>
                        </p:par>
                        <p:par>
                          <p:cTn id="54" fill="hold">
                            <p:stCondLst>
                              <p:cond delay="44600"/>
                            </p:stCondLst>
                            <p:childTnLst>
                              <p:par>
                                <p:cTn id="55" presetID="1" presetClass="entr" presetSubtype="0" fill="hold" grpId="0" nodeType="afterEffect">
                                  <p:stCondLst>
                                    <p:cond delay="1000"/>
                                  </p:stCondLst>
                                  <p:iterate type="lt">
                                    <p:tmAbs val="0"/>
                                  </p:iterate>
                                  <p:childTnLst>
                                    <p:set>
                                      <p:cBhvr>
                                        <p:cTn id="56" dur="1" fill="hold">
                                          <p:stCondLst>
                                            <p:cond delay="0"/>
                                          </p:stCondLst>
                                        </p:cTn>
                                        <p:tgtEl>
                                          <p:spTgt spid="3">
                                            <p:txEl>
                                              <p:pRg st="2" end="2"/>
                                            </p:txEl>
                                          </p:spTgt>
                                        </p:tgtEl>
                                        <p:attrNameLst>
                                          <p:attrName>style.visibility</p:attrName>
                                        </p:attrNameLst>
                                      </p:cBhvr>
                                      <p:to>
                                        <p:strVal val="visible"/>
                                      </p:to>
                                    </p:set>
                                  </p:childTnLst>
                                </p:cTn>
                              </p:par>
                            </p:childTnLst>
                          </p:cTn>
                        </p:par>
                        <p:par>
                          <p:cTn id="57" fill="hold">
                            <p:stCondLst>
                              <p:cond delay="45600"/>
                            </p:stCondLst>
                            <p:childTnLst>
                              <p:par>
                                <p:cTn id="58" presetID="1" presetClass="entr" presetSubtype="0" fill="hold" grpId="0" nodeType="afterEffect">
                                  <p:stCondLst>
                                    <p:cond delay="1000"/>
                                  </p:stCondLst>
                                  <p:iterate type="lt">
                                    <p:tmAbs val="0"/>
                                  </p:iterate>
                                  <p:childTnLst>
                                    <p:set>
                                      <p:cBhvr>
                                        <p:cTn id="5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3886200" cy="914400"/>
          </a:xfrm>
        </p:spPr>
        <p:txBody>
          <a:bodyPr/>
          <a:lstStyle/>
          <a:p>
            <a:r>
              <a:rPr lang="en-US" dirty="0" smtClean="0"/>
              <a:t>For students </a:t>
            </a:r>
            <a:endParaRPr lang="en-US" dirty="0"/>
          </a:p>
        </p:txBody>
      </p:sp>
      <p:sp>
        <p:nvSpPr>
          <p:cNvPr id="3" name="Content Placeholder 2"/>
          <p:cNvSpPr>
            <a:spLocks noGrp="1"/>
          </p:cNvSpPr>
          <p:nvPr>
            <p:ph idx="1"/>
          </p:nvPr>
        </p:nvSpPr>
        <p:spPr>
          <a:xfrm>
            <a:off x="914400" y="1783560"/>
            <a:ext cx="3886200" cy="4572000"/>
          </a:xfrm>
        </p:spPr>
        <p:txBody>
          <a:bodyPr>
            <a:normAutofit fontScale="92500" lnSpcReduction="10000"/>
          </a:bodyPr>
          <a:lstStyle/>
          <a:p>
            <a:pPr algn="just">
              <a:lnSpc>
                <a:spcPct val="150000"/>
              </a:lnSpc>
            </a:pPr>
            <a:r>
              <a:rPr lang="en-US" sz="2400" b="1" dirty="0" smtClean="0">
                <a:latin typeface="Times New Roman" pitchFamily="18" charset="0"/>
                <a:cs typeface="Times New Roman" pitchFamily="18" charset="0"/>
              </a:rPr>
              <a:t>provides students with information and guidance so they can plan and manage the next steps in their learning.</a:t>
            </a:r>
          </a:p>
          <a:p>
            <a:pPr algn="just">
              <a:lnSpc>
                <a:spcPct val="150000"/>
              </a:lnSpc>
            </a:pPr>
            <a:r>
              <a:rPr lang="en-US" sz="2400" b="1" dirty="0" smtClean="0">
                <a:latin typeface="Times New Roman" pitchFamily="18" charset="0"/>
                <a:cs typeface="Times New Roman" pitchFamily="18" charset="0"/>
              </a:rPr>
              <a:t>uses information to lead from what has been learned to what needs to be learned next.</a:t>
            </a:r>
            <a:endParaRPr lang="en-US" sz="24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grpSp>
        <p:nvGrpSpPr>
          <p:cNvPr id="9" name="Group 8"/>
          <p:cNvGrpSpPr/>
          <p:nvPr/>
        </p:nvGrpSpPr>
        <p:grpSpPr>
          <a:xfrm>
            <a:off x="5867400" y="2133600"/>
            <a:ext cx="2324100" cy="3909624"/>
            <a:chOff x="5867400" y="2055002"/>
            <a:chExt cx="2324100" cy="3690904"/>
          </a:xfrm>
        </p:grpSpPr>
        <p:pic>
          <p:nvPicPr>
            <p:cNvPr id="6" name="Picture 5" descr="f5100f72b303d6e5be8357d02a8dbb5e.gif"/>
            <p:cNvPicPr>
              <a:picLocks noChangeAspect="1"/>
            </p:cNvPicPr>
            <p:nvPr/>
          </p:nvPicPr>
          <p:blipFill>
            <a:blip r:embed="rId2"/>
            <a:stretch>
              <a:fillRect/>
            </a:stretch>
          </p:blipFill>
          <p:spPr>
            <a:xfrm>
              <a:off x="5867400" y="2055002"/>
              <a:ext cx="2286000" cy="1798427"/>
            </a:xfrm>
            <a:prstGeom prst="rect">
              <a:avLst/>
            </a:prstGeom>
          </p:spPr>
        </p:pic>
        <p:pic>
          <p:nvPicPr>
            <p:cNvPr id="7" name="Picture 6" descr="blog+5-4a.gif"/>
            <p:cNvPicPr>
              <a:picLocks noChangeAspect="1"/>
            </p:cNvPicPr>
            <p:nvPr/>
          </p:nvPicPr>
          <p:blipFill>
            <a:blip r:embed="rId3"/>
            <a:stretch>
              <a:fillRect/>
            </a:stretch>
          </p:blipFill>
          <p:spPr>
            <a:xfrm>
              <a:off x="5867400" y="3925366"/>
              <a:ext cx="2324100" cy="1820540"/>
            </a:xfrm>
            <a:prstGeom prst="rect">
              <a:avLst/>
            </a:prstGeom>
          </p:spPr>
        </p:pic>
      </p:grpSp>
      <p:pic>
        <p:nvPicPr>
          <p:cNvPr id="8" name="Picture 7" descr="8d56a700-534a-44a7-a10e-68e3a19b8d19.gif"/>
          <p:cNvPicPr>
            <a:picLocks noChangeAspect="1"/>
          </p:cNvPicPr>
          <p:nvPr/>
        </p:nvPicPr>
        <p:blipFill>
          <a:blip r:embed="rId4" cstate="print"/>
          <a:stretch>
            <a:fillRect/>
          </a:stretch>
        </p:blipFill>
        <p:spPr>
          <a:xfrm>
            <a:off x="-3124199" y="5334000"/>
            <a:ext cx="2590800" cy="1806158"/>
          </a:xfrm>
          <a:prstGeom prst="rect">
            <a:avLst/>
          </a:prstGeom>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300"/>
                                  </p:stCondLst>
                                  <p:iterate type="lt">
                                    <p:tmAbs val="0"/>
                                  </p:iterate>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20" presetClass="emph" presetSubtype="0" fill="hold" nodeType="withEffect">
                                  <p:stCondLst>
                                    <p:cond delay="0"/>
                                  </p:stCondLst>
                                  <p:iterate type="lt">
                                    <p:tmPct val="10000"/>
                                  </p:iterate>
                                  <p:childTnLst>
                                    <p:set>
                                      <p:cBhvr override="childStyle">
                                        <p:cTn id="10" dur="500" autoRev="1" fill="hold"/>
                                        <p:tgtEl>
                                          <p:spTgt spid="3">
                                            <p:txEl>
                                              <p:pRg st="0" end="0"/>
                                            </p:txEl>
                                          </p:spTgt>
                                        </p:tgtEl>
                                        <p:attrNameLst>
                                          <p:attrName>style.color</p:attrName>
                                        </p:attrNameLst>
                                      </p:cBhvr>
                                      <p:to>
                                        <p:clrVal>
                                          <a:srgbClr val="FFFF00"/>
                                        </p:clrVal>
                                      </p:to>
                                    </p:set>
                                    <p:set>
                                      <p:cBhvr>
                                        <p:cTn id="11" dur="500" autoRev="1" fill="hold"/>
                                        <p:tgtEl>
                                          <p:spTgt spid="3">
                                            <p:txEl>
                                              <p:pRg st="0" end="0"/>
                                            </p:txEl>
                                          </p:spTgt>
                                        </p:tgtEl>
                                        <p:attrNameLst>
                                          <p:attrName>fillcolor</p:attrName>
                                        </p:attrNameLst>
                                      </p:cBhvr>
                                      <p:to>
                                        <p:clrVal>
                                          <a:srgbClr val="FFFF00"/>
                                        </p:clrVal>
                                      </p:to>
                                    </p:set>
                                    <p:set>
                                      <p:cBhvr>
                                        <p:cTn id="12" dur="500" autoRev="1" fill="hold"/>
                                        <p:tgtEl>
                                          <p:spTgt spid="3">
                                            <p:txEl>
                                              <p:pRg st="0" end="0"/>
                                            </p:txEl>
                                          </p:spTgt>
                                        </p:tgtEl>
                                        <p:attrNameLst>
                                          <p:attrName>fill.type</p:attrName>
                                        </p:attrNameLst>
                                      </p:cBhvr>
                                      <p:to>
                                        <p:strVal val="solid"/>
                                      </p:to>
                                    </p:set>
                                  </p:childTnLst>
                                </p:cTn>
                              </p:par>
                            </p:childTnLst>
                          </p:cTn>
                        </p:par>
                        <p:par>
                          <p:cTn id="13" fill="hold">
                            <p:stCondLst>
                              <p:cond delay="10100"/>
                            </p:stCondLst>
                            <p:childTnLst>
                              <p:par>
                                <p:cTn id="14" presetID="42" presetClass="path" presetSubtype="0" accel="50000" decel="50000" fill="hold" nodeType="afterEffect">
                                  <p:stCondLst>
                                    <p:cond delay="0"/>
                                  </p:stCondLst>
                                  <p:childTnLst>
                                    <p:animMotion origin="layout" path="M 0 6.01295E-7 L 0.99167 -0.71994 " pathEditMode="relative" rAng="0" ptsTypes="AA">
                                      <p:cBhvr>
                                        <p:cTn id="15" dur="5000" fill="hold"/>
                                        <p:tgtEl>
                                          <p:spTgt spid="8"/>
                                        </p:tgtEl>
                                        <p:attrNameLst>
                                          <p:attrName>ppt_x</p:attrName>
                                          <p:attrName>ppt_y</p:attrName>
                                        </p:attrNameLst>
                                      </p:cBhvr>
                                      <p:rCtr x="496" y="-360"/>
                                    </p:animMotion>
                                  </p:childTnLst>
                                </p:cTn>
                              </p:par>
                            </p:childTnLst>
                          </p:cTn>
                        </p:par>
                        <p:par>
                          <p:cTn id="16" fill="hold">
                            <p:stCondLst>
                              <p:cond delay="15100"/>
                            </p:stCondLst>
                            <p:childTnLst>
                              <p:par>
                                <p:cTn id="17" presetID="1" presetClass="entr" presetSubtype="0" fill="hold" nodeType="afterEffect">
                                  <p:stCondLst>
                                    <p:cond delay="0"/>
                                  </p:stCondLst>
                                  <p:iterate type="lt">
                                    <p:tmAbs val="0"/>
                                  </p:iterate>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par>
                          <p:cTn id="19" fill="hold">
                            <p:stCondLst>
                              <p:cond delay="15100"/>
                            </p:stCondLst>
                            <p:childTnLst>
                              <p:par>
                                <p:cTn id="20" presetID="20" presetClass="emph" presetSubtype="0" fill="hold" nodeType="afterEffect">
                                  <p:stCondLst>
                                    <p:cond delay="0"/>
                                  </p:stCondLst>
                                  <p:iterate type="lt">
                                    <p:tmPct val="10000"/>
                                  </p:iterate>
                                  <p:childTnLst>
                                    <p:set>
                                      <p:cBhvr override="childStyle">
                                        <p:cTn id="21" dur="500" autoRev="1" fill="hold"/>
                                        <p:tgtEl>
                                          <p:spTgt spid="3">
                                            <p:txEl>
                                              <p:pRg st="1" end="1"/>
                                            </p:txEl>
                                          </p:spTgt>
                                        </p:tgtEl>
                                        <p:attrNameLst>
                                          <p:attrName>style.color</p:attrName>
                                        </p:attrNameLst>
                                      </p:cBhvr>
                                      <p:to>
                                        <p:clrVal>
                                          <a:srgbClr val="05FBAF"/>
                                        </p:clrVal>
                                      </p:to>
                                    </p:set>
                                    <p:set>
                                      <p:cBhvr>
                                        <p:cTn id="22" dur="500" autoRev="1" fill="hold"/>
                                        <p:tgtEl>
                                          <p:spTgt spid="3">
                                            <p:txEl>
                                              <p:pRg st="1" end="1"/>
                                            </p:txEl>
                                          </p:spTgt>
                                        </p:tgtEl>
                                        <p:attrNameLst>
                                          <p:attrName>fillcolor</p:attrName>
                                        </p:attrNameLst>
                                      </p:cBhvr>
                                      <p:to>
                                        <p:clrVal>
                                          <a:srgbClr val="05FBAF"/>
                                        </p:clrVal>
                                      </p:to>
                                    </p:set>
                                    <p:set>
                                      <p:cBhvr>
                                        <p:cTn id="23" dur="500" autoRev="1"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609600"/>
            <a:ext cx="7391400" cy="762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rgbClr val="006EC8"/>
                </a:solidFill>
              </a:rPr>
              <a:t>Assessment </a:t>
            </a:r>
            <a:r>
              <a:rPr lang="en-US" b="1" dirty="0" smtClean="0">
                <a:solidFill>
                  <a:srgbClr val="FF0000"/>
                </a:solidFill>
              </a:rPr>
              <a:t>as</a:t>
            </a:r>
            <a:r>
              <a:rPr lang="en-US" b="1" dirty="0" smtClean="0">
                <a:solidFill>
                  <a:srgbClr val="006EC8"/>
                </a:solidFill>
              </a:rPr>
              <a:t> learning </a:t>
            </a:r>
            <a:br>
              <a:rPr lang="en-US" b="1" dirty="0" smtClean="0">
                <a:solidFill>
                  <a:srgbClr val="006EC8"/>
                </a:solidFill>
              </a:rPr>
            </a:br>
            <a:endParaRPr lang="en-US" b="1" dirty="0">
              <a:solidFill>
                <a:srgbClr val="006EC8"/>
              </a:solidFill>
            </a:endParaRPr>
          </a:p>
        </p:txBody>
      </p:sp>
      <p:sp>
        <p:nvSpPr>
          <p:cNvPr id="3" name="Content Placeholder 2"/>
          <p:cNvSpPr>
            <a:spLocks noGrp="1"/>
          </p:cNvSpPr>
          <p:nvPr>
            <p:ph idx="1"/>
          </p:nvPr>
        </p:nvSpPr>
        <p:spPr/>
        <p:txBody>
          <a:bodyPr>
            <a:normAutofit/>
          </a:bodyPr>
          <a:lstStyle/>
          <a:p>
            <a:r>
              <a:rPr lang="en-US" dirty="0" smtClean="0"/>
              <a:t>Assessment as learning begins as students become aware of the goals of instruction</a:t>
            </a:r>
          </a:p>
          <a:p>
            <a:pPr>
              <a:buNone/>
            </a:pPr>
            <a:r>
              <a:rPr lang="en-US" dirty="0" smtClean="0"/>
              <a:t>     and the criteria for performance  involves goal-setting, monitoring progress, and</a:t>
            </a:r>
          </a:p>
          <a:p>
            <a:pPr>
              <a:buNone/>
            </a:pPr>
            <a:r>
              <a:rPr lang="en-US" dirty="0" smtClean="0"/>
              <a:t>     reflecting on results implies student ownership and responsibility for moving his or her thinking forward (</a:t>
            </a:r>
            <a:r>
              <a:rPr lang="en-US" dirty="0" err="1" smtClean="0"/>
              <a:t>metacognition</a:t>
            </a:r>
            <a:r>
              <a:rPr lang="en-US" dirty="0" smtClean="0"/>
              <a:t>) </a:t>
            </a:r>
          </a:p>
          <a:p>
            <a:r>
              <a:rPr lang="en-US" dirty="0" smtClean="0">
                <a:solidFill>
                  <a:srgbClr val="FFFF00"/>
                </a:solidFill>
              </a:rPr>
              <a:t>occurs throughout the learning process</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0" presetClass="emph" presetSubtype="0" repeatCount="indefinite" fill="hold" grpId="1" nodeType="afterEffect">
                                  <p:stCondLst>
                                    <p:cond delay="0"/>
                                  </p:stCondLst>
                                  <p:iterate type="lt">
                                    <p:tmPct val="10000"/>
                                  </p:iterate>
                                  <p:childTnLst>
                                    <p:set>
                                      <p:cBhvr override="childStyle">
                                        <p:cTn id="9" dur="2500" autoRev="1" fill="hold"/>
                                        <p:tgtEl>
                                          <p:spTgt spid="2"/>
                                        </p:tgtEl>
                                        <p:attrNameLst>
                                          <p:attrName>style.color</p:attrName>
                                        </p:attrNameLst>
                                      </p:cBhvr>
                                      <p:to>
                                        <p:clrVal>
                                          <a:srgbClr val="F042F0"/>
                                        </p:clrVal>
                                      </p:to>
                                    </p:set>
                                    <p:set>
                                      <p:cBhvr>
                                        <p:cTn id="10" dur="2500" autoRev="1" fill="hold"/>
                                        <p:tgtEl>
                                          <p:spTgt spid="2"/>
                                        </p:tgtEl>
                                        <p:attrNameLst>
                                          <p:attrName>fillcolor</p:attrName>
                                        </p:attrNameLst>
                                      </p:cBhvr>
                                      <p:to>
                                        <p:clrVal>
                                          <a:srgbClr val="F042F0"/>
                                        </p:clrVal>
                                      </p:to>
                                    </p:set>
                                    <p:set>
                                      <p:cBhvr>
                                        <p:cTn id="11" dur="2500" autoRev="1" fill="hold"/>
                                        <p:tgtEl>
                                          <p:spTgt spid="2"/>
                                        </p:tgtEl>
                                        <p:attrNameLst>
                                          <p:attrName>fill.type</p:attrName>
                                        </p:attrNameLst>
                                      </p:cBhvr>
                                      <p:to>
                                        <p:strVal val="solid"/>
                                      </p:to>
                                    </p:set>
                                  </p:childTnLst>
                                </p:cTn>
                              </p:par>
                              <p:par>
                                <p:cTn id="12" presetID="20" presetClass="emph" presetSubtype="0" fill="hold" nodeType="withEffect">
                                  <p:stCondLst>
                                    <p:cond delay="0"/>
                                  </p:stCondLst>
                                  <p:iterate type="lt">
                                    <p:tmPct val="10000"/>
                                  </p:iterate>
                                  <p:childTnLst>
                                    <p:set>
                                      <p:cBhvr override="childStyle">
                                        <p:cTn id="13" dur="500" autoRev="1" fill="hold"/>
                                        <p:tgtEl>
                                          <p:spTgt spid="3">
                                            <p:txEl>
                                              <p:pRg st="0" end="0"/>
                                            </p:txEl>
                                          </p:spTgt>
                                        </p:tgtEl>
                                        <p:attrNameLst>
                                          <p:attrName>style.color</p:attrName>
                                        </p:attrNameLst>
                                      </p:cBhvr>
                                      <p:to>
                                        <p:clrVal>
                                          <a:srgbClr val="18F907"/>
                                        </p:clrVal>
                                      </p:to>
                                    </p:set>
                                    <p:set>
                                      <p:cBhvr>
                                        <p:cTn id="14" dur="500" autoRev="1" fill="hold"/>
                                        <p:tgtEl>
                                          <p:spTgt spid="3">
                                            <p:txEl>
                                              <p:pRg st="0" end="0"/>
                                            </p:txEl>
                                          </p:spTgt>
                                        </p:tgtEl>
                                        <p:attrNameLst>
                                          <p:attrName>fillcolor</p:attrName>
                                        </p:attrNameLst>
                                      </p:cBhvr>
                                      <p:to>
                                        <p:clrVal>
                                          <a:srgbClr val="18F907"/>
                                        </p:clrVal>
                                      </p:to>
                                    </p:set>
                                    <p:set>
                                      <p:cBhvr>
                                        <p:cTn id="15" dur="500" autoRev="1" fill="hold"/>
                                        <p:tgtEl>
                                          <p:spTgt spid="3">
                                            <p:txEl>
                                              <p:pRg st="0" end="0"/>
                                            </p:txEl>
                                          </p:spTgt>
                                        </p:tgtEl>
                                        <p:attrNameLst>
                                          <p:attrName>fill.type</p:attrName>
                                        </p:attrNameLst>
                                      </p:cBhvr>
                                      <p:to>
                                        <p:strVal val="solid"/>
                                      </p:to>
                                    </p:set>
                                  </p:childTnLst>
                                </p:cTn>
                              </p:par>
                            </p:childTnLst>
                          </p:cTn>
                        </p:par>
                        <p:par>
                          <p:cTn id="16" fill="hold">
                            <p:stCondLst>
                              <p:cond delay="14500"/>
                            </p:stCondLst>
                            <p:childTnLst>
                              <p:par>
                                <p:cTn id="17" presetID="20" presetClass="emph" presetSubtype="0" fill="hold" nodeType="afterEffect">
                                  <p:stCondLst>
                                    <p:cond delay="1500"/>
                                  </p:stCondLst>
                                  <p:iterate type="lt">
                                    <p:tmPct val="10000"/>
                                  </p:iterate>
                                  <p:childTnLst>
                                    <p:set>
                                      <p:cBhvr override="childStyle">
                                        <p:cTn id="18" dur="500" autoRev="1" fill="hold"/>
                                        <p:tgtEl>
                                          <p:spTgt spid="3">
                                            <p:txEl>
                                              <p:pRg st="1" end="1"/>
                                            </p:txEl>
                                          </p:spTgt>
                                        </p:tgtEl>
                                        <p:attrNameLst>
                                          <p:attrName>style.color</p:attrName>
                                        </p:attrNameLst>
                                      </p:cBhvr>
                                      <p:to>
                                        <p:clrVal>
                                          <a:srgbClr val="FFFF00"/>
                                        </p:clrVal>
                                      </p:to>
                                    </p:set>
                                    <p:set>
                                      <p:cBhvr>
                                        <p:cTn id="19" dur="500" autoRev="1" fill="hold"/>
                                        <p:tgtEl>
                                          <p:spTgt spid="3">
                                            <p:txEl>
                                              <p:pRg st="1" end="1"/>
                                            </p:txEl>
                                          </p:spTgt>
                                        </p:tgtEl>
                                        <p:attrNameLst>
                                          <p:attrName>fillcolor</p:attrName>
                                        </p:attrNameLst>
                                      </p:cBhvr>
                                      <p:to>
                                        <p:clrVal>
                                          <a:srgbClr val="FFFF00"/>
                                        </p:clrVal>
                                      </p:to>
                                    </p:set>
                                    <p:set>
                                      <p:cBhvr>
                                        <p:cTn id="20" dur="500" autoRev="1" fill="hold"/>
                                        <p:tgtEl>
                                          <p:spTgt spid="3">
                                            <p:txEl>
                                              <p:pRg st="1" end="1"/>
                                            </p:txEl>
                                          </p:spTgt>
                                        </p:tgtEl>
                                        <p:attrNameLst>
                                          <p:attrName>fill.type</p:attrName>
                                        </p:attrNameLst>
                                      </p:cBhvr>
                                      <p:to>
                                        <p:strVal val="solid"/>
                                      </p:to>
                                    </p:set>
                                  </p:childTnLst>
                                </p:cTn>
                              </p:par>
                            </p:childTnLst>
                          </p:cTn>
                        </p:par>
                        <p:par>
                          <p:cTn id="21" fill="hold">
                            <p:stCondLst>
                              <p:cond delay="24000"/>
                            </p:stCondLst>
                            <p:childTnLst>
                              <p:par>
                                <p:cTn id="22" presetID="20" presetClass="emph" presetSubtype="0" fill="hold" nodeType="afterEffect">
                                  <p:stCondLst>
                                    <p:cond delay="1500"/>
                                  </p:stCondLst>
                                  <p:iterate type="lt">
                                    <p:tmPct val="10000"/>
                                  </p:iterate>
                                  <p:childTnLst>
                                    <p:set>
                                      <p:cBhvr override="childStyle">
                                        <p:cTn id="23" dur="500" autoRev="1" fill="hold"/>
                                        <p:tgtEl>
                                          <p:spTgt spid="3">
                                            <p:txEl>
                                              <p:pRg st="2" end="2"/>
                                            </p:txEl>
                                          </p:spTgt>
                                        </p:tgtEl>
                                        <p:attrNameLst>
                                          <p:attrName>style.color</p:attrName>
                                        </p:attrNameLst>
                                      </p:cBhvr>
                                      <p:to>
                                        <p:clrVal>
                                          <a:srgbClr val="3CC8E4"/>
                                        </p:clrVal>
                                      </p:to>
                                    </p:set>
                                    <p:set>
                                      <p:cBhvr>
                                        <p:cTn id="24" dur="500" autoRev="1" fill="hold"/>
                                        <p:tgtEl>
                                          <p:spTgt spid="3">
                                            <p:txEl>
                                              <p:pRg st="2" end="2"/>
                                            </p:txEl>
                                          </p:spTgt>
                                        </p:tgtEl>
                                        <p:attrNameLst>
                                          <p:attrName>fillcolor</p:attrName>
                                        </p:attrNameLst>
                                      </p:cBhvr>
                                      <p:to>
                                        <p:clrVal>
                                          <a:srgbClr val="3CC8E4"/>
                                        </p:clrVal>
                                      </p:to>
                                    </p:set>
                                    <p:set>
                                      <p:cBhvr>
                                        <p:cTn id="25" dur="500" autoRev="1" fill="hold"/>
                                        <p:tgtEl>
                                          <p:spTgt spid="3">
                                            <p:txEl>
                                              <p:pRg st="2" end="2"/>
                                            </p:txEl>
                                          </p:spTgt>
                                        </p:tgtEl>
                                        <p:attrNameLst>
                                          <p:attrName>fill.type</p:attrName>
                                        </p:attrNameLst>
                                      </p:cBhvr>
                                      <p:to>
                                        <p:strVal val="solid"/>
                                      </p:to>
                                    </p:set>
                                  </p:childTnLst>
                                </p:cTn>
                              </p:par>
                            </p:childTnLst>
                          </p:cTn>
                        </p:par>
                        <p:par>
                          <p:cTn id="26" fill="hold">
                            <p:stCondLst>
                              <p:cond delay="37000"/>
                            </p:stCondLst>
                            <p:childTnLst>
                              <p:par>
                                <p:cTn id="27" presetID="20" presetClass="emph" presetSubtype="0" fill="hold" nodeType="afterEffect">
                                  <p:stCondLst>
                                    <p:cond delay="1000"/>
                                  </p:stCondLst>
                                  <p:iterate type="lt">
                                    <p:tmPct val="10000"/>
                                  </p:iterate>
                                  <p:childTnLst>
                                    <p:set>
                                      <p:cBhvr override="childStyle">
                                        <p:cTn id="28" dur="1000" autoRev="1" fill="hold"/>
                                        <p:tgtEl>
                                          <p:spTgt spid="3">
                                            <p:txEl>
                                              <p:pRg st="3" end="3"/>
                                            </p:txEl>
                                          </p:spTgt>
                                        </p:tgtEl>
                                        <p:attrNameLst>
                                          <p:attrName>style.color</p:attrName>
                                        </p:attrNameLst>
                                      </p:cBhvr>
                                      <p:to>
                                        <p:clrVal>
                                          <a:srgbClr val="F042F0"/>
                                        </p:clrVal>
                                      </p:to>
                                    </p:set>
                                    <p:set>
                                      <p:cBhvr>
                                        <p:cTn id="29" dur="1000" autoRev="1" fill="hold"/>
                                        <p:tgtEl>
                                          <p:spTgt spid="3">
                                            <p:txEl>
                                              <p:pRg st="3" end="3"/>
                                            </p:txEl>
                                          </p:spTgt>
                                        </p:tgtEl>
                                        <p:attrNameLst>
                                          <p:attrName>fillcolor</p:attrName>
                                        </p:attrNameLst>
                                      </p:cBhvr>
                                      <p:to>
                                        <p:clrVal>
                                          <a:srgbClr val="F042F0"/>
                                        </p:clrVal>
                                      </p:to>
                                    </p:set>
                                    <p:set>
                                      <p:cBhvr>
                                        <p:cTn id="30" dur="1000" autoRev="1"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pic>
        <p:nvPicPr>
          <p:cNvPr id="7" name="Picture 6" descr="assessment-for-learning-12-638.jpg"/>
          <p:cNvPicPr>
            <a:picLocks noChangeAspect="1"/>
          </p:cNvPicPr>
          <p:nvPr/>
        </p:nvPicPr>
        <p:blipFill>
          <a:blip r:embed="rId2"/>
          <a:stretch>
            <a:fillRect/>
          </a:stretch>
        </p:blipFill>
        <p:spPr>
          <a:xfrm>
            <a:off x="914400" y="228600"/>
            <a:ext cx="8001000" cy="5334000"/>
          </a:xfrm>
          <a:prstGeom prst="rect">
            <a:avLst/>
          </a:prstGeom>
        </p:spPr>
      </p:pic>
      <p:sp>
        <p:nvSpPr>
          <p:cNvPr id="6" name="Frame 5"/>
          <p:cNvSpPr/>
          <p:nvPr/>
        </p:nvSpPr>
        <p:spPr>
          <a:xfrm>
            <a:off x="1600200" y="4343400"/>
            <a:ext cx="6781800" cy="2209800"/>
          </a:xfrm>
          <a:prstGeom prst="fram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838200" y="0"/>
            <a:ext cx="8153400" cy="5562600"/>
          </a:xfrm>
          <a:prstGeom prst="frame">
            <a:avLst>
              <a:gd name="adj1" fmla="val 10022"/>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everyone_has_an_idea_md_wm_v2.gif"/>
          <p:cNvPicPr>
            <a:picLocks noChangeAspect="1"/>
          </p:cNvPicPr>
          <p:nvPr/>
        </p:nvPicPr>
        <p:blipFill>
          <a:blip r:embed="rId3"/>
          <a:stretch>
            <a:fillRect/>
          </a:stretch>
        </p:blipFill>
        <p:spPr>
          <a:xfrm>
            <a:off x="1752600" y="4419600"/>
            <a:ext cx="6400800" cy="2003390"/>
          </a:xfrm>
          <a:prstGeom prst="rect">
            <a:avLst/>
          </a:prstGeom>
        </p:spPr>
      </p:pic>
      <p:sp>
        <p:nvSpPr>
          <p:cNvPr id="9" name="Smiley Face 8"/>
          <p:cNvSpPr/>
          <p:nvPr/>
        </p:nvSpPr>
        <p:spPr>
          <a:xfrm>
            <a:off x="838200" y="0"/>
            <a:ext cx="762000" cy="5334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path" presetSubtype="0" accel="50000" decel="50000" fill="hold" grpId="0" nodeType="withEffect">
                                  <p:stCondLst>
                                    <p:cond delay="0"/>
                                  </p:stCondLst>
                                  <p:childTnLst>
                                    <p:animMotion origin="layout" path="M 0 2.99792E-6 L 0.8125 2.99792E-6 L 0.8125 0.58848 L 0 0.58848 L 0 2.99792E-6 Z " pathEditMode="relative" rAng="0" ptsTypes="FFFFF">
                                      <p:cBhvr>
                                        <p:cTn id="6" dur="15000" fill="hold"/>
                                        <p:tgtEl>
                                          <p:spTgt spid="9"/>
                                        </p:tgtEl>
                                        <p:attrNameLst>
                                          <p:attrName>ppt_x</p:attrName>
                                          <p:attrName>ppt_y</p:attrName>
                                        </p:attrNameLst>
                                      </p:cBhvr>
                                      <p:rCtr x="406" y="2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3581400" cy="914400"/>
          </a:xfrm>
        </p:spPr>
        <p:txBody>
          <a:bodyPr/>
          <a:lstStyle/>
          <a:p>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pic>
        <p:nvPicPr>
          <p:cNvPr id="8" name="Picture 7" descr="assessment-science.png"/>
          <p:cNvPicPr>
            <a:picLocks noChangeAspect="1"/>
          </p:cNvPicPr>
          <p:nvPr/>
        </p:nvPicPr>
        <p:blipFill>
          <a:blip r:embed="rId2"/>
          <a:stretch>
            <a:fillRect/>
          </a:stretch>
        </p:blipFill>
        <p:spPr>
          <a:xfrm>
            <a:off x="838200" y="685800"/>
            <a:ext cx="7696200" cy="5607198"/>
          </a:xfrm>
          <a:prstGeom prst="rect">
            <a:avLst/>
          </a:prstGeom>
        </p:spPr>
      </p:pic>
      <p:sp>
        <p:nvSpPr>
          <p:cNvPr id="6" name="Smiley Face 5"/>
          <p:cNvSpPr/>
          <p:nvPr/>
        </p:nvSpPr>
        <p:spPr>
          <a:xfrm>
            <a:off x="609600" y="457200"/>
            <a:ext cx="838200" cy="6096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762000" y="2438400"/>
            <a:ext cx="838200" cy="6096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609600" y="4419600"/>
            <a:ext cx="838200" cy="6096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path" presetSubtype="0" accel="50000" decel="50000" fill="hold" grpId="0" nodeType="withEffect">
                                  <p:stCondLst>
                                    <p:cond delay="0"/>
                                  </p:stCondLst>
                                  <p:childTnLst>
                                    <p:animMotion origin="layout" path="M -0.0125 -4.00416E-6 L 0.82917 -4.00416E-6 L 0.82917 0.24428 L -0.0125 0.24428 L -0.0125 -4.00416E-6 Z " pathEditMode="relative" rAng="0" ptsTypes="FFFFF">
                                      <p:cBhvr>
                                        <p:cTn id="6" dur="10000" fill="hold"/>
                                        <p:tgtEl>
                                          <p:spTgt spid="6"/>
                                        </p:tgtEl>
                                        <p:attrNameLst>
                                          <p:attrName>ppt_x</p:attrName>
                                          <p:attrName>ppt_y</p:attrName>
                                        </p:attrNameLst>
                                      </p:cBhvr>
                                      <p:rCtr x="421" y="122"/>
                                    </p:animMotion>
                                  </p:childTnLst>
                                </p:cTn>
                              </p:par>
                            </p:childTnLst>
                          </p:cTn>
                        </p:par>
                        <p:par>
                          <p:cTn id="7" fill="hold">
                            <p:stCondLst>
                              <p:cond delay="10000"/>
                            </p:stCondLst>
                            <p:childTnLst>
                              <p:par>
                                <p:cTn id="8" presetID="7" presetClass="path" presetSubtype="0" accel="50000" decel="50000" fill="hold" grpId="0" nodeType="afterEffect">
                                  <p:stCondLst>
                                    <p:cond delay="0"/>
                                  </p:stCondLst>
                                  <p:childTnLst>
                                    <p:animMotion origin="layout" path="M -0.02917 -2.41499E-6 L 0.78333 -2.41499E-6 L 0.78333 0.24428 L -0.02917 0.24428 L -0.02917 -2.41499E-6 Z " pathEditMode="relative" rAng="0" ptsTypes="FFFFF">
                                      <p:cBhvr>
                                        <p:cTn id="9" dur="10000" fill="hold"/>
                                        <p:tgtEl>
                                          <p:spTgt spid="7"/>
                                        </p:tgtEl>
                                        <p:attrNameLst>
                                          <p:attrName>ppt_x</p:attrName>
                                          <p:attrName>ppt_y</p:attrName>
                                        </p:attrNameLst>
                                      </p:cBhvr>
                                      <p:rCtr x="406" y="122"/>
                                    </p:animMotion>
                                  </p:childTnLst>
                                </p:cTn>
                              </p:par>
                            </p:childTnLst>
                          </p:cTn>
                        </p:par>
                        <p:par>
                          <p:cTn id="10" fill="hold">
                            <p:stCondLst>
                              <p:cond delay="20000"/>
                            </p:stCondLst>
                            <p:childTnLst>
                              <p:par>
                                <p:cTn id="11" presetID="7" presetClass="path" presetSubtype="0" accel="50000" decel="50000" fill="hold" grpId="0" nodeType="afterEffect">
                                  <p:stCondLst>
                                    <p:cond delay="0"/>
                                  </p:stCondLst>
                                  <p:childTnLst>
                                    <p:animMotion origin="layout" path="M -0.02083 -8.25815E-7 L 0.79167 -8.25815E-7 L 0.79167 0.24428 L -0.02083 0.24428 L -0.02083 -8.25815E-7 Z " pathEditMode="relative" rAng="0" ptsTypes="FFFFF">
                                      <p:cBhvr>
                                        <p:cTn id="12" dur="10000" fill="hold"/>
                                        <p:tgtEl>
                                          <p:spTgt spid="10"/>
                                        </p:tgtEl>
                                        <p:attrNameLst>
                                          <p:attrName>ppt_x</p:attrName>
                                          <p:attrName>ppt_y</p:attrName>
                                        </p:attrNameLst>
                                      </p:cBhvr>
                                      <p:rCtr x="406" y="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
        <p:nvSpPr>
          <p:cNvPr id="6" name="Content Placeholder 5"/>
          <p:cNvSpPr>
            <a:spLocks noGrp="1"/>
          </p:cNvSpPr>
          <p:nvPr>
            <p:ph idx="1"/>
          </p:nvPr>
        </p:nvSpPr>
        <p:spPr/>
        <p:txBody>
          <a:bodyPr>
            <a:normAutofit/>
          </a:bodyPr>
          <a:lstStyle/>
          <a:p>
            <a:pPr>
              <a:lnSpc>
                <a:spcPct val="150000"/>
              </a:lnSpc>
            </a:pPr>
            <a:r>
              <a:rPr lang="en-US" sz="2000" dirty="0" err="1" smtClean="0">
                <a:latin typeface="Times New Roman" pitchFamily="18" charset="0"/>
                <a:cs typeface="Times New Roman" pitchFamily="18" charset="0"/>
              </a:rPr>
              <a:t>Bhatia,K.K</a:t>
            </a:r>
            <a:r>
              <a:rPr lang="en-US" sz="2000" dirty="0" smtClean="0">
                <a:latin typeface="Times New Roman" pitchFamily="18" charset="0"/>
                <a:cs typeface="Times New Roman" pitchFamily="18" charset="0"/>
              </a:rPr>
              <a:t>.(1985), ‘Measurement and Evaluation in Education, </a:t>
            </a:r>
            <a:r>
              <a:rPr lang="en-US" sz="2000" dirty="0" err="1" smtClean="0">
                <a:latin typeface="Times New Roman" pitchFamily="18" charset="0"/>
                <a:cs typeface="Times New Roman" pitchFamily="18" charset="0"/>
              </a:rPr>
              <a:t>Prakash</a:t>
            </a:r>
            <a:r>
              <a:rPr lang="en-US" sz="2000" dirty="0" smtClean="0">
                <a:latin typeface="Times New Roman" pitchFamily="18" charset="0"/>
                <a:cs typeface="Times New Roman" pitchFamily="18" charset="0"/>
              </a:rPr>
              <a:t> Brothers, Ludhiana.</a:t>
            </a:r>
          </a:p>
          <a:p>
            <a:pPr>
              <a:lnSpc>
                <a:spcPct val="150000"/>
              </a:lnSpc>
            </a:pPr>
            <a:r>
              <a:rPr lang="en-US" sz="2000" dirty="0" err="1" smtClean="0">
                <a:latin typeface="Times New Roman" pitchFamily="18" charset="0"/>
                <a:cs typeface="Times New Roman" pitchFamily="18" charset="0"/>
              </a:rPr>
              <a:t>Nagarajan</a:t>
            </a:r>
            <a:r>
              <a:rPr lang="en-US" sz="2000" dirty="0" smtClean="0">
                <a:latin typeface="Times New Roman" pitchFamily="18" charset="0"/>
                <a:cs typeface="Times New Roman" pitchFamily="18" charset="0"/>
              </a:rPr>
              <a:t>. (2017), Assessment for Learning, </a:t>
            </a:r>
            <a:r>
              <a:rPr lang="en-US" sz="2000" dirty="0" err="1" smtClean="0">
                <a:latin typeface="Times New Roman" pitchFamily="18" charset="0"/>
                <a:cs typeface="Times New Roman" pitchFamily="18" charset="0"/>
              </a:rPr>
              <a:t>Sriram</a:t>
            </a:r>
            <a:r>
              <a:rPr lang="en-US" sz="2000" dirty="0" smtClean="0">
                <a:latin typeface="Times New Roman" pitchFamily="18" charset="0"/>
                <a:cs typeface="Times New Roman" pitchFamily="18" charset="0"/>
              </a:rPr>
              <a:t> publications, Chennai</a:t>
            </a:r>
          </a:p>
          <a:p>
            <a:pPr>
              <a:lnSpc>
                <a:spcPct val="150000"/>
              </a:lnSpc>
            </a:pPr>
            <a:r>
              <a:rPr lang="en-US" sz="2000" b="1" dirty="0" err="1" smtClean="0">
                <a:latin typeface="Times New Roman" pitchFamily="18" charset="0"/>
                <a:cs typeface="Times New Roman" pitchFamily="18" charset="0"/>
              </a:rPr>
              <a:t>Dr.V.Sharmila</a:t>
            </a:r>
            <a:r>
              <a:rPr lang="en-US" sz="2000" b="1" dirty="0" smtClean="0">
                <a:latin typeface="Times New Roman" pitchFamily="18" charset="0"/>
                <a:cs typeface="Times New Roman" pitchFamily="18" charset="0"/>
              </a:rPr>
              <a:t>, Assessment for Learning, TNTEU study material, Chennai</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www.edb.gov.hk/en/curriculum/assessment/assessment-for-learning</a:t>
            </a:r>
            <a:endParaRPr lang="en-US" sz="2000" dirty="0">
              <a:latin typeface="Times New Roman" pitchFamily="18" charset="0"/>
              <a:cs typeface="Times New Roman" pitchFamily="18" charset="0"/>
            </a:endParaRPr>
          </a:p>
        </p:txBody>
      </p:sp>
    </p:spTree>
  </p:cSld>
  <p:clrMapOvr>
    <a:masterClrMapping/>
  </p:clrMapOvr>
  <p:transition spd="slow" advClick="0" advTm="2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pic>
        <p:nvPicPr>
          <p:cNvPr id="6" name="Picture 5" descr="25881-thank-you-gifs.gif"/>
          <p:cNvPicPr>
            <a:picLocks noChangeAspect="1"/>
          </p:cNvPicPr>
          <p:nvPr/>
        </p:nvPicPr>
        <p:blipFill>
          <a:blip r:embed="rId2"/>
          <a:stretch>
            <a:fillRect/>
          </a:stretch>
        </p:blipFill>
        <p:spPr>
          <a:xfrm>
            <a:off x="1524000" y="609600"/>
            <a:ext cx="6553200" cy="2590800"/>
          </a:xfrm>
          <a:prstGeom prst="rect">
            <a:avLst/>
          </a:prstGeom>
        </p:spPr>
      </p:pic>
    </p:spTree>
  </p:cSld>
  <p:clrMapOvr>
    <a:masterClrMapping/>
  </p:clrMapOvr>
  <p:transition spd="slow"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p>
            <a:r>
              <a:rPr lang="en-US" b="1" dirty="0" smtClean="0">
                <a:solidFill>
                  <a:schemeClr val="accent2">
                    <a:lumMod val="60000"/>
                    <a:lumOff val="40000"/>
                  </a:schemeClr>
                </a:solidFill>
              </a:rPr>
              <a:t>BASICS OF ASSESSMENT– Unit 1</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914400" y="1371600"/>
            <a:ext cx="5791200" cy="4983960"/>
          </a:xfrm>
        </p:spPr>
        <p:txBody>
          <a:bodyPr>
            <a:normAutofit fontScale="25000" lnSpcReduction="20000"/>
          </a:bodyPr>
          <a:lstStyle/>
          <a:p>
            <a:pPr>
              <a:buNone/>
            </a:pPr>
            <a:r>
              <a:rPr lang="en-US" sz="8000" b="1" dirty="0" smtClean="0">
                <a:solidFill>
                  <a:schemeClr val="accent1">
                    <a:lumMod val="60000"/>
                    <a:lumOff val="40000"/>
                  </a:schemeClr>
                </a:solidFill>
              </a:rPr>
              <a:t>Learning Outcomes</a:t>
            </a:r>
          </a:p>
          <a:p>
            <a:pPr>
              <a:buNone/>
            </a:pPr>
            <a:endParaRPr lang="en-US" dirty="0" smtClean="0"/>
          </a:p>
          <a:p>
            <a:pPr>
              <a:lnSpc>
                <a:spcPct val="170000"/>
              </a:lnSpc>
              <a:buFont typeface="Wingdings" pitchFamily="2" charset="2"/>
              <a:buChar char="Ø"/>
            </a:pPr>
            <a:r>
              <a:rPr lang="en-US" sz="9600" dirty="0" smtClean="0">
                <a:latin typeface="Times New Roman" pitchFamily="18" charset="0"/>
                <a:cs typeface="Times New Roman" pitchFamily="18" charset="0"/>
              </a:rPr>
              <a:t>To recognize the meaning of Measurement, Assessment and Evaluation</a:t>
            </a:r>
          </a:p>
          <a:p>
            <a:pPr>
              <a:lnSpc>
                <a:spcPct val="170000"/>
              </a:lnSpc>
              <a:buFont typeface="Wingdings" pitchFamily="2" charset="2"/>
              <a:buChar char="Ø"/>
            </a:pPr>
            <a:r>
              <a:rPr lang="en-US" sz="9600" dirty="0" smtClean="0">
                <a:latin typeface="Times New Roman" pitchFamily="18" charset="0"/>
                <a:cs typeface="Times New Roman" pitchFamily="18" charset="0"/>
              </a:rPr>
              <a:t>To understand the relationship of Measurement, Assessment and Evaluation</a:t>
            </a:r>
          </a:p>
          <a:p>
            <a:pPr>
              <a:lnSpc>
                <a:spcPct val="170000"/>
              </a:lnSpc>
              <a:buFont typeface="Wingdings" pitchFamily="2" charset="2"/>
              <a:buChar char="Ø"/>
            </a:pPr>
            <a:r>
              <a:rPr lang="en-US" sz="9600" dirty="0" smtClean="0">
                <a:latin typeface="Times New Roman" pitchFamily="18" charset="0"/>
                <a:cs typeface="Times New Roman" pitchFamily="18" charset="0"/>
              </a:rPr>
              <a:t>To assess the educational objectives while learning</a:t>
            </a:r>
          </a:p>
          <a:p>
            <a:pPr>
              <a:lnSpc>
                <a:spcPct val="170000"/>
              </a:lnSpc>
              <a:buFont typeface="Wingdings" pitchFamily="2" charset="2"/>
              <a:buChar char="Ø"/>
            </a:pPr>
            <a:r>
              <a:rPr lang="en-US" sz="9600" dirty="0" smtClean="0">
                <a:latin typeface="Times New Roman" pitchFamily="18" charset="0"/>
                <a:cs typeface="Times New Roman" pitchFamily="18" charset="0"/>
              </a:rPr>
              <a:t>To develop the skill to use appropriate assessment strategies for learning.</a:t>
            </a:r>
            <a:endParaRPr lang="en-US" sz="96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pic>
        <p:nvPicPr>
          <p:cNvPr id="6" name="Picture 5" descr="32728800.gif"/>
          <p:cNvPicPr>
            <a:picLocks noChangeAspect="1"/>
          </p:cNvPicPr>
          <p:nvPr/>
        </p:nvPicPr>
        <p:blipFill>
          <a:blip r:embed="rId2"/>
          <a:stretch>
            <a:fillRect/>
          </a:stretch>
        </p:blipFill>
        <p:spPr>
          <a:xfrm>
            <a:off x="6286500" y="4191000"/>
            <a:ext cx="2857500" cy="4076700"/>
          </a:xfrm>
          <a:prstGeom prst="rect">
            <a:avLst/>
          </a:prstGeom>
        </p:spPr>
      </p:pic>
    </p:spTree>
  </p:cSld>
  <p:clrMapOvr>
    <a:masterClrMapping/>
  </p:clrMapOvr>
  <p:transition spd="slow"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p:cBhvr override="childStyle">
                                        <p:cTn id="6" dur="2000" fill="hold"/>
                                        <p:tgtEl>
                                          <p:spTgt spid="2"/>
                                        </p:tgtEl>
                                        <p:attrNameLst>
                                          <p:attrName>style.color</p:attrName>
                                        </p:attrNameLst>
                                      </p:cBhvr>
                                      <p:by>
                                        <p:hsl h="-7200000" s="0" l="0"/>
                                      </p:by>
                                    </p:animClr>
                                    <p:animClr clrSpc="hsl">
                                      <p:cBhvr>
                                        <p:cTn id="7" dur="2000" fill="hold"/>
                                        <p:tgtEl>
                                          <p:spTgt spid="2"/>
                                        </p:tgtEl>
                                        <p:attrNameLst>
                                          <p:attrName>fillcolor</p:attrName>
                                        </p:attrNameLst>
                                      </p:cBhvr>
                                      <p:by>
                                        <p:hsl h="-7200000" s="0" l="0"/>
                                      </p:by>
                                    </p:animClr>
                                    <p:animClr clrSpc="hsl">
                                      <p:cBhvr>
                                        <p:cTn id="8" dur="2000" fill="hold"/>
                                        <p:tgtEl>
                                          <p:spTgt spid="2"/>
                                        </p:tgtEl>
                                        <p:attrNameLst>
                                          <p:attrName>stroke.color</p:attrName>
                                        </p:attrNameLst>
                                      </p:cBhvr>
                                      <p:by>
                                        <p:hsl h="-7200000" s="0" l="0"/>
                                      </p:by>
                                    </p:animClr>
                                    <p:set>
                                      <p:cBhvr>
                                        <p:cTn id="9" dur="2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inting_at_chalkboard_anim_500_clr_8927.gif"/>
          <p:cNvPicPr>
            <a:picLocks noGrp="1" noChangeAspect="1"/>
          </p:cNvPicPr>
          <p:nvPr>
            <p:ph idx="1"/>
          </p:nvPr>
        </p:nvPicPr>
        <p:blipFill>
          <a:blip r:embed="rId2"/>
          <a:stretch>
            <a:fillRect/>
          </a:stretch>
        </p:blipFill>
        <p:spPr>
          <a:xfrm>
            <a:off x="914400" y="609600"/>
            <a:ext cx="7467600" cy="7543800"/>
          </a:xfrm>
        </p:spPr>
      </p:pic>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
        <p:nvSpPr>
          <p:cNvPr id="7" name="Rectangle 6"/>
          <p:cNvSpPr/>
          <p:nvPr/>
        </p:nvSpPr>
        <p:spPr>
          <a:xfrm>
            <a:off x="4191000" y="1600200"/>
            <a:ext cx="3200400" cy="1295400"/>
          </a:xfrm>
          <a:prstGeom prst="rect">
            <a:avLst/>
          </a:prstGeom>
          <a:noFill/>
          <a:ln>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srgbClr val="FFFF00"/>
                </a:solidFill>
              </a:rPr>
              <a:t>Basics of Assessment</a:t>
            </a:r>
          </a:p>
          <a:p>
            <a:pPr algn="ctr"/>
            <a:r>
              <a:rPr lang="en-US" b="1" dirty="0" smtClean="0">
                <a:solidFill>
                  <a:schemeClr val="tx1"/>
                </a:solidFill>
              </a:rPr>
              <a:t>Association with Assessment , Measurement and Evaluation</a:t>
            </a:r>
            <a:endParaRPr lang="en-US" b="1" dirty="0">
              <a:solidFill>
                <a:schemeClr val="tx1"/>
              </a:solidFill>
            </a:endParaRPr>
          </a:p>
        </p:txBody>
      </p:sp>
      <p:sp>
        <p:nvSpPr>
          <p:cNvPr id="8" name="Rectangle 7"/>
          <p:cNvSpPr/>
          <p:nvPr/>
        </p:nvSpPr>
        <p:spPr>
          <a:xfrm>
            <a:off x="4191000" y="2819400"/>
            <a:ext cx="3200400" cy="1066800"/>
          </a:xfrm>
          <a:prstGeom prst="rect">
            <a:avLst/>
          </a:prstGeom>
          <a:no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accent3">
                    <a:lumMod val="20000"/>
                    <a:lumOff val="80000"/>
                  </a:schemeClr>
                </a:solidFill>
              </a:rPr>
              <a:t>Role of Assessment in Learning </a:t>
            </a:r>
            <a:endParaRPr lang="en-US" b="1" dirty="0">
              <a:solidFill>
                <a:schemeClr val="accent3">
                  <a:lumMod val="20000"/>
                  <a:lumOff val="80000"/>
                </a:schemeClr>
              </a:solidFill>
            </a:endParaRPr>
          </a:p>
        </p:txBody>
      </p:sp>
      <p:sp>
        <p:nvSpPr>
          <p:cNvPr id="10" name="Rectangle 9"/>
          <p:cNvSpPr/>
          <p:nvPr/>
        </p:nvSpPr>
        <p:spPr>
          <a:xfrm>
            <a:off x="4191000" y="3886200"/>
            <a:ext cx="3124200" cy="838200"/>
          </a:xfrm>
          <a:prstGeom prst="rect">
            <a:avLst/>
          </a:prstGeom>
          <a:noFill/>
          <a:ln>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chemeClr val="accent2">
                    <a:lumMod val="20000"/>
                    <a:lumOff val="80000"/>
                  </a:schemeClr>
                </a:solidFill>
              </a:rPr>
              <a:t>Assessment for Learning</a:t>
            </a:r>
            <a:endParaRPr lang="en-US" b="1" dirty="0">
              <a:solidFill>
                <a:schemeClr val="accent2">
                  <a:lumMod val="20000"/>
                  <a:lumOff val="80000"/>
                </a:schemeClr>
              </a:solidFill>
            </a:endParaRPr>
          </a:p>
        </p:txBody>
      </p:sp>
      <p:pic>
        <p:nvPicPr>
          <p:cNvPr id="14" name="Picture 13" descr="images__3_-removebg-preview.png"/>
          <p:cNvPicPr>
            <a:picLocks noChangeAspect="1"/>
          </p:cNvPicPr>
          <p:nvPr/>
        </p:nvPicPr>
        <p:blipFill>
          <a:blip r:embed="rId3"/>
          <a:stretch>
            <a:fillRect/>
          </a:stretch>
        </p:blipFill>
        <p:spPr>
          <a:xfrm>
            <a:off x="457200" y="3886200"/>
            <a:ext cx="4724400" cy="3352800"/>
          </a:xfrm>
          <a:prstGeom prst="rect">
            <a:avLst/>
          </a:prstGeom>
        </p:spPr>
      </p:pic>
      <p:sp>
        <p:nvSpPr>
          <p:cNvPr id="16" name="Rectangle 15"/>
          <p:cNvSpPr/>
          <p:nvPr/>
        </p:nvSpPr>
        <p:spPr>
          <a:xfrm>
            <a:off x="2971800" y="1143000"/>
            <a:ext cx="426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Times New Roman" pitchFamily="18" charset="0"/>
                <a:cs typeface="Times New Roman" pitchFamily="18" charset="0"/>
              </a:rPr>
              <a:t>                       This presentation discusses </a:t>
            </a:r>
            <a:endParaRPr lang="en-US" b="1" dirty="0">
              <a:latin typeface="Times New Roman" pitchFamily="18" charset="0"/>
              <a:cs typeface="Times New Roman" pitchFamily="18" charset="0"/>
            </a:endParaRPr>
          </a:p>
        </p:txBody>
      </p:sp>
    </p:spTree>
  </p:cSld>
  <p:clrMapOvr>
    <a:masterClrMapping/>
  </p:clrMapOvr>
  <p:transition spd="slow" advClick="0"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6" name="Rectangle 5"/>
          <p:cNvSpPr/>
          <p:nvPr/>
        </p:nvSpPr>
        <p:spPr>
          <a:xfrm>
            <a:off x="1905000" y="1828800"/>
            <a:ext cx="5867400" cy="2123658"/>
          </a:xfrm>
          <a:prstGeom prst="rect">
            <a:avLst/>
          </a:prstGeom>
        </p:spPr>
        <p:txBody>
          <a:bodyPr wrap="square">
            <a:spAutoFit/>
          </a:bodyPr>
          <a:lstStyle/>
          <a:p>
            <a:pPr algn="ctr"/>
            <a:endParaRPr lang="en-US" sz="6600" dirty="0" smtClean="0">
              <a:solidFill>
                <a:schemeClr val="accent6">
                  <a:lumMod val="40000"/>
                  <a:lumOff val="60000"/>
                </a:schemeClr>
              </a:solidFill>
              <a:latin typeface="Times New Roman" pitchFamily="18" charset="0"/>
              <a:cs typeface="Times New Roman" pitchFamily="18" charset="0"/>
            </a:endParaRPr>
          </a:p>
          <a:p>
            <a:pPr algn="ctr"/>
            <a:r>
              <a:rPr lang="en-US" sz="6600" dirty="0" smtClean="0">
                <a:solidFill>
                  <a:schemeClr val="accent6">
                    <a:lumMod val="40000"/>
                    <a:lumOff val="60000"/>
                  </a:schemeClr>
                </a:solidFill>
                <a:latin typeface="Times New Roman" pitchFamily="18" charset="0"/>
                <a:cs typeface="Times New Roman" pitchFamily="18" charset="0"/>
              </a:rPr>
              <a:t>Measurement</a:t>
            </a:r>
            <a:endParaRPr lang="en-US" sz="6600" dirty="0">
              <a:solidFill>
                <a:schemeClr val="accent6">
                  <a:lumMod val="40000"/>
                  <a:lumOff val="60000"/>
                </a:schemeClr>
              </a:solidFill>
            </a:endParaRPr>
          </a:p>
        </p:txBody>
      </p:sp>
    </p:spTree>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nodeType="withEffect">
                                  <p:stCondLst>
                                    <p:cond delay="0"/>
                                  </p:stCondLst>
                                  <p:childTnLst>
                                    <p:animClr clrSpc="hsl">
                                      <p:cBhvr override="childStyle">
                                        <p:cTn id="6" dur="3000" fill="hold"/>
                                        <p:tgtEl>
                                          <p:spTgt spid="6">
                                            <p:txEl>
                                              <p:pRg st="1" end="1"/>
                                            </p:txEl>
                                          </p:spTgt>
                                        </p:tgtEl>
                                        <p:attrNameLst>
                                          <p:attrName>style.color</p:attrName>
                                        </p:attrNameLst>
                                      </p:cBhvr>
                                      <p:by>
                                        <p:hsl h="-7200000" s="0" l="0"/>
                                      </p:by>
                                    </p:animClr>
                                    <p:animClr clrSpc="hsl">
                                      <p:cBhvr>
                                        <p:cTn id="7" dur="3000" fill="hold"/>
                                        <p:tgtEl>
                                          <p:spTgt spid="6">
                                            <p:txEl>
                                              <p:pRg st="1" end="1"/>
                                            </p:txEl>
                                          </p:spTgt>
                                        </p:tgtEl>
                                        <p:attrNameLst>
                                          <p:attrName>fillcolor</p:attrName>
                                        </p:attrNameLst>
                                      </p:cBhvr>
                                      <p:by>
                                        <p:hsl h="-7200000" s="0" l="0"/>
                                      </p:by>
                                    </p:animClr>
                                    <p:animClr clrSpc="hsl">
                                      <p:cBhvr>
                                        <p:cTn id="8" dur="3000" fill="hold"/>
                                        <p:tgtEl>
                                          <p:spTgt spid="6">
                                            <p:txEl>
                                              <p:pRg st="1" end="1"/>
                                            </p:txEl>
                                          </p:spTgt>
                                        </p:tgtEl>
                                        <p:attrNameLst>
                                          <p:attrName>stroke.color</p:attrName>
                                        </p:attrNameLst>
                                      </p:cBhvr>
                                      <p:by>
                                        <p:hsl h="-7200000" s="0" l="0"/>
                                      </p:by>
                                    </p:animClr>
                                    <p:set>
                                      <p:cBhvr>
                                        <p:cTn id="9" dur="3000" fill="hold"/>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6" name="Rectangle 5"/>
          <p:cNvSpPr/>
          <p:nvPr/>
        </p:nvSpPr>
        <p:spPr>
          <a:xfrm>
            <a:off x="1143000" y="381000"/>
            <a:ext cx="7239000" cy="24384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pPr>
            <a:endParaRPr lang="en-US" sz="2000" dirty="0" smtClean="0">
              <a:solidFill>
                <a:schemeClr val="bg1"/>
              </a:solidFill>
              <a:latin typeface="Times New Roman" pitchFamily="18" charset="0"/>
              <a:cs typeface="Times New Roman" pitchFamily="18" charset="0"/>
            </a:endParaRPr>
          </a:p>
          <a:p>
            <a:pPr algn="just">
              <a:lnSpc>
                <a:spcPct val="150000"/>
              </a:lnSpc>
            </a:pPr>
            <a:r>
              <a:rPr lang="en-US" sz="2000" dirty="0" smtClean="0">
                <a:solidFill>
                  <a:schemeClr val="bg1"/>
                </a:solidFill>
                <a:latin typeface="Times New Roman" pitchFamily="18" charset="0"/>
                <a:cs typeface="Times New Roman" pitchFamily="18" charset="0"/>
              </a:rPr>
              <a:t>Suppose there is a basket full of fruits. Let us count the fruits. </a:t>
            </a:r>
          </a:p>
          <a:p>
            <a:pPr>
              <a:lnSpc>
                <a:spcPct val="150000"/>
              </a:lnSpc>
            </a:pPr>
            <a:r>
              <a:rPr lang="en-US" sz="2000" dirty="0" smtClean="0">
                <a:solidFill>
                  <a:schemeClr val="bg1"/>
                </a:solidFill>
                <a:latin typeface="Times New Roman" pitchFamily="18" charset="0"/>
                <a:cs typeface="Times New Roman" pitchFamily="18" charset="0"/>
              </a:rPr>
              <a:t>There are 22     ,   12                 16                   4      ,       8                    In all there are 62 fruits in the basket. </a:t>
            </a:r>
          </a:p>
          <a:p>
            <a:pPr>
              <a:lnSpc>
                <a:spcPct val="150000"/>
              </a:lnSpc>
            </a:pPr>
            <a:r>
              <a:rPr lang="en-US" sz="2000" dirty="0" smtClean="0">
                <a:solidFill>
                  <a:schemeClr val="bg1"/>
                </a:solidFill>
                <a:latin typeface="Times New Roman" pitchFamily="18" charset="0"/>
                <a:cs typeface="Times New Roman" pitchFamily="18" charset="0"/>
              </a:rPr>
              <a:t>This counting is called </a:t>
            </a:r>
            <a:r>
              <a:rPr lang="en-US" sz="2000" b="1" dirty="0" smtClean="0">
                <a:solidFill>
                  <a:srgbClr val="006EC8"/>
                </a:solidFill>
                <a:latin typeface="Times New Roman" pitchFamily="18" charset="0"/>
                <a:cs typeface="Times New Roman" pitchFamily="18" charset="0"/>
              </a:rPr>
              <a:t>Enumeration</a:t>
            </a:r>
            <a:r>
              <a:rPr lang="en-US" sz="2000" dirty="0" smtClean="0">
                <a:solidFill>
                  <a:schemeClr val="bg1"/>
                </a:solidFill>
                <a:latin typeface="Times New Roman" pitchFamily="18" charset="0"/>
                <a:cs typeface="Times New Roman" pitchFamily="18" charset="0"/>
              </a:rPr>
              <a:t>.</a:t>
            </a:r>
          </a:p>
          <a:p>
            <a:pPr algn="just">
              <a:lnSpc>
                <a:spcPct val="150000"/>
              </a:lnSpc>
            </a:pPr>
            <a:endParaRPr lang="en-US" sz="2000" dirty="0" smtClean="0">
              <a:solidFill>
                <a:schemeClr val="accent2">
                  <a:lumMod val="60000"/>
                  <a:lumOff val="40000"/>
                </a:schemeClr>
              </a:solidFill>
              <a:latin typeface="Times New Roman" pitchFamily="18" charset="0"/>
              <a:cs typeface="Times New Roman" pitchFamily="18" charset="0"/>
            </a:endParaRPr>
          </a:p>
          <a:p>
            <a:pPr algn="just">
              <a:lnSpc>
                <a:spcPct val="150000"/>
              </a:lnSpc>
            </a:pPr>
            <a:endParaRPr lang="en-US" sz="2000" dirty="0">
              <a:solidFill>
                <a:schemeClr val="bg1"/>
              </a:solidFill>
              <a:latin typeface="Times New Roman" pitchFamily="18" charset="0"/>
              <a:cs typeface="Times New Roman" pitchFamily="18" charset="0"/>
            </a:endParaRPr>
          </a:p>
        </p:txBody>
      </p:sp>
      <p:sp>
        <p:nvSpPr>
          <p:cNvPr id="8" name="Rectangle 7"/>
          <p:cNvSpPr/>
          <p:nvPr/>
        </p:nvSpPr>
        <p:spPr>
          <a:xfrm>
            <a:off x="1143000" y="2362200"/>
            <a:ext cx="7239000" cy="3810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solidFill>
                  <a:schemeClr val="bg1"/>
                </a:solidFill>
                <a:latin typeface="Times New Roman" pitchFamily="18" charset="0"/>
                <a:cs typeface="Times New Roman" pitchFamily="18" charset="0"/>
              </a:rPr>
              <a:t>Now, if someone asks “what is the total weight of the basket?” </a:t>
            </a:r>
          </a:p>
          <a:p>
            <a:pPr algn="just">
              <a:lnSpc>
                <a:spcPct val="150000"/>
              </a:lnSpc>
            </a:pPr>
            <a:r>
              <a:rPr lang="en-US" sz="2000" dirty="0" smtClean="0">
                <a:solidFill>
                  <a:schemeClr val="bg1"/>
                </a:solidFill>
                <a:latin typeface="Times New Roman" pitchFamily="18" charset="0"/>
                <a:cs typeface="Times New Roman" pitchFamily="18" charset="0"/>
              </a:rPr>
              <a:t>When the basket is weighed, we find that is 6.5 kg. This weighting answers the question </a:t>
            </a:r>
            <a:r>
              <a:rPr lang="en-US" sz="2000" dirty="0" smtClean="0">
                <a:solidFill>
                  <a:schemeClr val="accent2">
                    <a:lumMod val="60000"/>
                    <a:lumOff val="40000"/>
                  </a:schemeClr>
                </a:solidFill>
                <a:latin typeface="Times New Roman" pitchFamily="18" charset="0"/>
                <a:cs typeface="Times New Roman" pitchFamily="18" charset="0"/>
              </a:rPr>
              <a:t>“How much”.</a:t>
            </a:r>
          </a:p>
          <a:p>
            <a:pPr algn="just">
              <a:lnSpc>
                <a:spcPct val="150000"/>
              </a:lnSpc>
            </a:pPr>
            <a:r>
              <a:rPr lang="en-US" sz="2000" dirty="0" smtClean="0">
                <a:solidFill>
                  <a:schemeClr val="bg1"/>
                </a:solidFill>
                <a:latin typeface="Times New Roman" pitchFamily="18" charset="0"/>
                <a:cs typeface="Times New Roman" pitchFamily="18" charset="0"/>
              </a:rPr>
              <a:t>So when we are trying to answer the question “How much” i.e. how much height, how much time, how much area, how much volume, how much pressure, how much water, how much electricity etc., we are dealing with measurement.</a:t>
            </a:r>
          </a:p>
          <a:p>
            <a:pPr algn="just">
              <a:lnSpc>
                <a:spcPct val="150000"/>
              </a:lnSpc>
            </a:pPr>
            <a:r>
              <a:rPr lang="en-US" sz="2000" dirty="0" smtClean="0">
                <a:solidFill>
                  <a:schemeClr val="bg1"/>
                </a:solidFill>
                <a:latin typeface="Times New Roman" pitchFamily="18" charset="0"/>
                <a:cs typeface="Times New Roman" pitchFamily="18" charset="0"/>
              </a:rPr>
              <a:t> </a:t>
            </a:r>
            <a:r>
              <a:rPr lang="en-US" sz="2000" b="1" dirty="0" smtClean="0">
                <a:solidFill>
                  <a:srgbClr val="006EC8"/>
                </a:solidFill>
                <a:latin typeface="Times New Roman" pitchFamily="18" charset="0"/>
                <a:cs typeface="Times New Roman" pitchFamily="18" charset="0"/>
              </a:rPr>
              <a:t>Measurement</a:t>
            </a:r>
            <a:r>
              <a:rPr lang="en-US" sz="2000" dirty="0" smtClean="0">
                <a:solidFill>
                  <a:schemeClr val="accent2">
                    <a:lumMod val="60000"/>
                    <a:lumOff val="40000"/>
                  </a:schemeClr>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answers the question </a:t>
            </a:r>
            <a:r>
              <a:rPr lang="en-US" sz="2000" b="1" dirty="0" smtClean="0">
                <a:solidFill>
                  <a:schemeClr val="accent2">
                    <a:lumMod val="60000"/>
                    <a:lumOff val="40000"/>
                  </a:schemeClr>
                </a:solidFill>
                <a:latin typeface="Times New Roman" pitchFamily="18" charset="0"/>
                <a:cs typeface="Times New Roman" pitchFamily="18" charset="0"/>
              </a:rPr>
              <a:t>“how much”.</a:t>
            </a:r>
            <a:endParaRPr lang="en-US" sz="2000" b="1" dirty="0">
              <a:solidFill>
                <a:schemeClr val="accent2">
                  <a:lumMod val="60000"/>
                  <a:lumOff val="40000"/>
                </a:schemeClr>
              </a:solidFill>
              <a:latin typeface="Times New Roman" pitchFamily="18" charset="0"/>
              <a:cs typeface="Times New Roman" pitchFamily="18" charset="0"/>
            </a:endParaRPr>
          </a:p>
        </p:txBody>
      </p:sp>
      <p:pic>
        <p:nvPicPr>
          <p:cNvPr id="9" name="Picture 8" descr="source (1).gif"/>
          <p:cNvPicPr>
            <a:picLocks noChangeAspect="1"/>
          </p:cNvPicPr>
          <p:nvPr/>
        </p:nvPicPr>
        <p:blipFill>
          <a:blip r:embed="rId2" cstate="print"/>
          <a:stretch>
            <a:fillRect/>
          </a:stretch>
        </p:blipFill>
        <p:spPr>
          <a:xfrm>
            <a:off x="5943600" y="609600"/>
            <a:ext cx="914400" cy="1066800"/>
          </a:xfrm>
          <a:prstGeom prst="rect">
            <a:avLst/>
          </a:prstGeom>
        </p:spPr>
      </p:pic>
      <p:pic>
        <p:nvPicPr>
          <p:cNvPr id="10" name="Picture 9" descr="source.gif"/>
          <p:cNvPicPr>
            <a:picLocks noChangeAspect="1"/>
          </p:cNvPicPr>
          <p:nvPr/>
        </p:nvPicPr>
        <p:blipFill>
          <a:blip r:embed="rId3" cstate="print"/>
          <a:stretch>
            <a:fillRect/>
          </a:stretch>
        </p:blipFill>
        <p:spPr>
          <a:xfrm>
            <a:off x="2438400" y="762000"/>
            <a:ext cx="762000" cy="762000"/>
          </a:xfrm>
          <a:prstGeom prst="rect">
            <a:avLst/>
          </a:prstGeom>
        </p:spPr>
      </p:pic>
      <p:pic>
        <p:nvPicPr>
          <p:cNvPr id="11" name="Picture 10" descr="tumblr_static_b14knnpmfaosw4cwsww0gs08w.gif"/>
          <p:cNvPicPr>
            <a:picLocks noChangeAspect="1"/>
          </p:cNvPicPr>
          <p:nvPr/>
        </p:nvPicPr>
        <p:blipFill>
          <a:blip r:embed="rId4" cstate="print"/>
          <a:stretch>
            <a:fillRect/>
          </a:stretch>
        </p:blipFill>
        <p:spPr>
          <a:xfrm>
            <a:off x="7010400" y="838200"/>
            <a:ext cx="762000" cy="838200"/>
          </a:xfrm>
          <a:prstGeom prst="rect">
            <a:avLst/>
          </a:prstGeom>
        </p:spPr>
      </p:pic>
      <p:pic>
        <p:nvPicPr>
          <p:cNvPr id="12" name="Picture 11" descr="FittingOfficialGrouse-max-1mb.gif"/>
          <p:cNvPicPr>
            <a:picLocks noChangeAspect="1"/>
          </p:cNvPicPr>
          <p:nvPr/>
        </p:nvPicPr>
        <p:blipFill>
          <a:blip r:embed="rId5" cstate="print"/>
          <a:stretch>
            <a:fillRect/>
          </a:stretch>
        </p:blipFill>
        <p:spPr>
          <a:xfrm rot="412854">
            <a:off x="4679320" y="899871"/>
            <a:ext cx="1064605" cy="583520"/>
          </a:xfrm>
          <a:prstGeom prst="rect">
            <a:avLst/>
          </a:prstGeom>
        </p:spPr>
      </p:pic>
      <p:pic>
        <p:nvPicPr>
          <p:cNvPr id="14" name="Picture 13" descr="giphy.gif"/>
          <p:cNvPicPr>
            <a:picLocks noChangeAspect="1"/>
          </p:cNvPicPr>
          <p:nvPr/>
        </p:nvPicPr>
        <p:blipFill>
          <a:blip r:embed="rId6" cstate="print"/>
          <a:stretch>
            <a:fillRect/>
          </a:stretch>
        </p:blipFill>
        <p:spPr>
          <a:xfrm>
            <a:off x="3429000" y="914400"/>
            <a:ext cx="914400" cy="504349"/>
          </a:xfrm>
          <a:prstGeom prst="rect">
            <a:avLst/>
          </a:prstGeom>
        </p:spPr>
      </p:pic>
    </p:spTree>
  </p:cSld>
  <p:clrMapOvr>
    <a:masterClrMapping/>
  </p:clrMapOvr>
  <p:transition spd="slow"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grpId="1" nodeType="afterEffect">
                                  <p:stCondLst>
                                    <p:cond delay="100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2500"/>
                                  </p:stCondLst>
                                  <p:childTnLst>
                                    <p:set>
                                      <p:cBhvr>
                                        <p:cTn id="15"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A. PAREET JAYADEVI, ASSISTANT PROFESSOR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6" name="Rounded Rectangle 5"/>
          <p:cNvSpPr/>
          <p:nvPr/>
        </p:nvSpPr>
        <p:spPr>
          <a:xfrm>
            <a:off x="1066800" y="457200"/>
            <a:ext cx="7620000" cy="5715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solidFill>
                  <a:schemeClr val="bg1"/>
                </a:solidFill>
                <a:latin typeface="Times New Roman" pitchFamily="18" charset="0"/>
                <a:cs typeface="Times New Roman" pitchFamily="18" charset="0"/>
              </a:rPr>
              <a:t>In every measurement, </a:t>
            </a:r>
            <a:r>
              <a:rPr lang="en-US" sz="2400" b="1" dirty="0" smtClean="0">
                <a:solidFill>
                  <a:srgbClr val="FF0000"/>
                </a:solidFill>
                <a:latin typeface="Times New Roman" pitchFamily="18" charset="0"/>
                <a:cs typeface="Times New Roman" pitchFamily="18" charset="0"/>
              </a:rPr>
              <a:t>3 </a:t>
            </a:r>
            <a:r>
              <a:rPr lang="en-US" sz="2000" dirty="0" smtClean="0">
                <a:solidFill>
                  <a:schemeClr val="bg1"/>
                </a:solidFill>
                <a:latin typeface="Times New Roman" pitchFamily="18" charset="0"/>
                <a:cs typeface="Times New Roman" pitchFamily="18" charset="0"/>
              </a:rPr>
              <a:t>things are involved, </a:t>
            </a:r>
          </a:p>
          <a:p>
            <a:pPr algn="just">
              <a:lnSpc>
                <a:spcPct val="150000"/>
              </a:lnSpc>
            </a:pPr>
            <a:r>
              <a:rPr lang="en-US" sz="2000" b="1" dirty="0" smtClean="0">
                <a:solidFill>
                  <a:schemeClr val="bg1"/>
                </a:solidFill>
                <a:latin typeface="Times New Roman" pitchFamily="18" charset="0"/>
                <a:cs typeface="Times New Roman" pitchFamily="18" charset="0"/>
              </a:rPr>
              <a:t>Firstly a set of objects i.e. the thing, object or person to be measured, </a:t>
            </a:r>
          </a:p>
          <a:p>
            <a:pPr algn="just">
              <a:lnSpc>
                <a:spcPct val="150000"/>
              </a:lnSpc>
            </a:pPr>
            <a:r>
              <a:rPr lang="en-US" sz="2000" b="1" dirty="0" smtClean="0">
                <a:solidFill>
                  <a:schemeClr val="bg1"/>
                </a:solidFill>
                <a:latin typeface="Times New Roman" pitchFamily="18" charset="0"/>
                <a:cs typeface="Times New Roman" pitchFamily="18" charset="0"/>
              </a:rPr>
              <a:t>Secondly a set of numbers and </a:t>
            </a:r>
          </a:p>
          <a:p>
            <a:pPr algn="just">
              <a:lnSpc>
                <a:spcPct val="150000"/>
              </a:lnSpc>
            </a:pPr>
            <a:r>
              <a:rPr lang="en-US" sz="2000" b="1" dirty="0" smtClean="0">
                <a:solidFill>
                  <a:schemeClr val="bg1"/>
                </a:solidFill>
                <a:latin typeface="Times New Roman" pitchFamily="18" charset="0"/>
                <a:cs typeface="Times New Roman" pitchFamily="18" charset="0"/>
              </a:rPr>
              <a:t>Thirdly a rule or rules for the assignment of a number to each object.</a:t>
            </a:r>
          </a:p>
          <a:p>
            <a:pPr algn="just">
              <a:lnSpc>
                <a:spcPct val="150000"/>
              </a:lnSpc>
            </a:pPr>
            <a:endParaRPr lang="en-US" sz="2000" b="1" dirty="0" smtClean="0">
              <a:solidFill>
                <a:schemeClr val="bg1"/>
              </a:solidFill>
              <a:latin typeface="Times New Roman" pitchFamily="18" charset="0"/>
              <a:cs typeface="Times New Roman" pitchFamily="18" charset="0"/>
            </a:endParaRPr>
          </a:p>
          <a:p>
            <a:pPr algn="just">
              <a:lnSpc>
                <a:spcPct val="150000"/>
              </a:lnSpc>
            </a:pPr>
            <a:endParaRPr lang="en-US" sz="2000" b="1" dirty="0" smtClean="0">
              <a:solidFill>
                <a:schemeClr val="bg1"/>
              </a:solidFill>
              <a:latin typeface="Times New Roman" pitchFamily="18" charset="0"/>
              <a:cs typeface="Times New Roman" pitchFamily="18" charset="0"/>
            </a:endParaRPr>
          </a:p>
          <a:p>
            <a:pPr algn="just">
              <a:lnSpc>
                <a:spcPct val="150000"/>
              </a:lnSpc>
            </a:pPr>
            <a:endParaRPr lang="en-US" sz="2000" b="1" dirty="0" smtClean="0">
              <a:solidFill>
                <a:schemeClr val="bg1"/>
              </a:solidFill>
              <a:latin typeface="Times New Roman" pitchFamily="18" charset="0"/>
              <a:cs typeface="Times New Roman" pitchFamily="18" charset="0"/>
            </a:endParaRPr>
          </a:p>
          <a:p>
            <a:pPr algn="just">
              <a:lnSpc>
                <a:spcPct val="150000"/>
              </a:lnSpc>
            </a:pPr>
            <a:endParaRPr lang="en-US" sz="2000" b="1" dirty="0">
              <a:solidFill>
                <a:schemeClr val="bg1"/>
              </a:solidFill>
              <a:latin typeface="Times New Roman" pitchFamily="18" charset="0"/>
              <a:cs typeface="Times New Roman" pitchFamily="18" charset="0"/>
            </a:endParaRPr>
          </a:p>
        </p:txBody>
      </p:sp>
      <p:sp>
        <p:nvSpPr>
          <p:cNvPr id="7" name="Frame 6"/>
          <p:cNvSpPr/>
          <p:nvPr/>
        </p:nvSpPr>
        <p:spPr>
          <a:xfrm>
            <a:off x="1524000" y="3810000"/>
            <a:ext cx="6553200" cy="2057400"/>
          </a:xfrm>
          <a:prstGeom prst="fram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C00000"/>
                </a:solidFill>
                <a:latin typeface="Times New Roman" pitchFamily="18" charset="0"/>
                <a:cs typeface="Times New Roman" pitchFamily="18" charset="0"/>
              </a:rPr>
              <a:t>In education, student’s progress is measured in terms of          </a:t>
            </a:r>
          </a:p>
          <a:p>
            <a:r>
              <a:rPr lang="en-US" sz="2000" b="1" dirty="0" smtClean="0">
                <a:solidFill>
                  <a:srgbClr val="C00000"/>
                </a:solidFill>
                <a:latin typeface="Times New Roman" pitchFamily="18" charset="0"/>
                <a:cs typeface="Times New Roman" pitchFamily="18" charset="0"/>
              </a:rPr>
              <a:t>                               </a:t>
            </a:r>
            <a:r>
              <a:rPr lang="en-US" sz="2000" b="1" dirty="0" smtClean="0">
                <a:solidFill>
                  <a:schemeClr val="accent5">
                    <a:lumMod val="75000"/>
                  </a:schemeClr>
                </a:solidFill>
                <a:latin typeface="Times New Roman" pitchFamily="18" charset="0"/>
                <a:cs typeface="Times New Roman" pitchFamily="18" charset="0"/>
              </a:rPr>
              <a:t>marks or grades</a:t>
            </a:r>
            <a:endParaRPr lang="en-US" sz="2000" dirty="0" smtClean="0">
              <a:solidFill>
                <a:srgbClr val="C00000"/>
              </a:solidFill>
              <a:latin typeface="Times New Roman" pitchFamily="18" charset="0"/>
              <a:cs typeface="Times New Roman" pitchFamily="18" charset="0"/>
            </a:endParaRPr>
          </a:p>
          <a:p>
            <a:r>
              <a:rPr lang="en-US" sz="2000" dirty="0" smtClean="0">
                <a:solidFill>
                  <a:srgbClr val="C00000"/>
                </a:solidFill>
                <a:latin typeface="Times New Roman" pitchFamily="18" charset="0"/>
                <a:cs typeface="Times New Roman" pitchFamily="18" charset="0"/>
              </a:rPr>
              <a:t>teacher’s effectiveness as </a:t>
            </a:r>
          </a:p>
          <a:p>
            <a:r>
              <a:rPr lang="en-US" sz="2000" b="1" dirty="0" smtClean="0">
                <a:solidFill>
                  <a:srgbClr val="006EC8"/>
                </a:solidFill>
                <a:latin typeface="Times New Roman" pitchFamily="18" charset="0"/>
                <a:cs typeface="Times New Roman" pitchFamily="18" charset="0"/>
              </a:rPr>
              <a:t>                 improvement and modification of the  </a:t>
            </a:r>
          </a:p>
          <a:p>
            <a:r>
              <a:rPr lang="en-US" sz="2000" b="1" dirty="0" smtClean="0">
                <a:solidFill>
                  <a:srgbClr val="006EC8"/>
                </a:solidFill>
                <a:latin typeface="Times New Roman" pitchFamily="18" charset="0"/>
                <a:cs typeface="Times New Roman" pitchFamily="18" charset="0"/>
              </a:rPr>
              <a:t>                          </a:t>
            </a:r>
            <a:r>
              <a:rPr lang="en-US" sz="2000" b="1" dirty="0" err="1" smtClean="0">
                <a:solidFill>
                  <a:srgbClr val="006EC8"/>
                </a:solidFill>
                <a:latin typeface="Times New Roman" pitchFamily="18" charset="0"/>
                <a:cs typeface="Times New Roman" pitchFamily="18" charset="0"/>
              </a:rPr>
              <a:t>behaviour</a:t>
            </a:r>
            <a:r>
              <a:rPr lang="en-US" sz="2000" b="1" dirty="0" smtClean="0">
                <a:solidFill>
                  <a:srgbClr val="006EC8"/>
                </a:solidFill>
                <a:latin typeface="Times New Roman" pitchFamily="18" charset="0"/>
                <a:cs typeface="Times New Roman" pitchFamily="18" charset="0"/>
              </a:rPr>
              <a:t> of his students etc</a:t>
            </a:r>
            <a:r>
              <a:rPr lang="en-US" sz="2000" dirty="0" smtClean="0">
                <a:solidFill>
                  <a:srgbClr val="C00000"/>
                </a:solidFill>
                <a:latin typeface="Times New Roman" pitchFamily="18" charset="0"/>
                <a:cs typeface="Times New Roman" pitchFamily="18" charset="0"/>
              </a:rPr>
              <a:t>.</a:t>
            </a:r>
            <a:endParaRPr lang="en-US" sz="2000" dirty="0">
              <a:solidFill>
                <a:srgbClr val="C00000"/>
              </a:solidFill>
              <a:latin typeface="Times New Roman" pitchFamily="18" charset="0"/>
              <a:cs typeface="Times New Roman" pitchFamily="18" charset="0"/>
            </a:endParaRPr>
          </a:p>
        </p:txBody>
      </p:sp>
      <p:sp>
        <p:nvSpPr>
          <p:cNvPr id="8" name="Smiley Face 7"/>
          <p:cNvSpPr/>
          <p:nvPr/>
        </p:nvSpPr>
        <p:spPr>
          <a:xfrm>
            <a:off x="1447800" y="3810000"/>
            <a:ext cx="381000" cy="304800"/>
          </a:xfrm>
          <a:prstGeom prst="smileyFac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spd="slow"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iterate type="lt">
                                    <p:tmAbs val="0"/>
                                  </p:iterate>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20" presetClass="emph" presetSubtype="0" fill="hold" nodeType="afterEffect">
                                  <p:stCondLst>
                                    <p:cond delay="500"/>
                                  </p:stCondLst>
                                  <p:iterate type="lt">
                                    <p:tmPct val="10000"/>
                                  </p:iterate>
                                  <p:childTnLst>
                                    <p:set>
                                      <p:cBhvr override="childStyle">
                                        <p:cTn id="12" dur="500" autoRev="1" fill="hold"/>
                                        <p:tgtEl>
                                          <p:spTgt spid="6">
                                            <p:txEl>
                                              <p:pRg st="1" end="1"/>
                                            </p:txEl>
                                          </p:spTgt>
                                        </p:tgtEl>
                                        <p:attrNameLst>
                                          <p:attrName>style.color</p:attrName>
                                        </p:attrNameLst>
                                      </p:cBhvr>
                                      <p:to>
                                        <p:clrVal>
                                          <a:schemeClr val="accent2"/>
                                        </p:clrVal>
                                      </p:to>
                                    </p:set>
                                    <p:set>
                                      <p:cBhvr>
                                        <p:cTn id="13" dur="500" autoRev="1" fill="hold"/>
                                        <p:tgtEl>
                                          <p:spTgt spid="6">
                                            <p:txEl>
                                              <p:pRg st="1" end="1"/>
                                            </p:txEl>
                                          </p:spTgt>
                                        </p:tgtEl>
                                        <p:attrNameLst>
                                          <p:attrName>fillcolor</p:attrName>
                                        </p:attrNameLst>
                                      </p:cBhvr>
                                      <p:to>
                                        <p:clrVal>
                                          <a:schemeClr val="accent2"/>
                                        </p:clrVal>
                                      </p:to>
                                    </p:set>
                                    <p:set>
                                      <p:cBhvr>
                                        <p:cTn id="14" dur="500" autoRev="1" fill="hold"/>
                                        <p:tgtEl>
                                          <p:spTgt spid="6">
                                            <p:txEl>
                                              <p:pRg st="1" end="1"/>
                                            </p:txEl>
                                          </p:spTgt>
                                        </p:tgtEl>
                                        <p:attrNameLst>
                                          <p:attrName>fill.type</p:attrName>
                                        </p:attrNameLst>
                                      </p:cBhvr>
                                      <p:to>
                                        <p:strVal val="solid"/>
                                      </p:to>
                                    </p:set>
                                  </p:childTnLst>
                                </p:cTn>
                              </p:par>
                            </p:childTnLst>
                          </p:cTn>
                        </p:par>
                        <p:par>
                          <p:cTn id="15" fill="hold">
                            <p:stCondLst>
                              <p:cond delay="8400"/>
                            </p:stCondLst>
                            <p:childTnLst>
                              <p:par>
                                <p:cTn id="16" presetID="1" presetClass="entr" presetSubtype="0" fill="hold" nodeType="afterEffect">
                                  <p:stCondLst>
                                    <p:cond delay="0"/>
                                  </p:stCondLst>
                                  <p:iterate type="lt">
                                    <p:tmAbs val="0"/>
                                  </p:iterate>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par>
                          <p:cTn id="18" fill="hold">
                            <p:stCondLst>
                              <p:cond delay="8400"/>
                            </p:stCondLst>
                            <p:childTnLst>
                              <p:par>
                                <p:cTn id="19" presetID="20" presetClass="emph" presetSubtype="0" fill="hold" nodeType="afterEffect">
                                  <p:stCondLst>
                                    <p:cond delay="0"/>
                                  </p:stCondLst>
                                  <p:iterate type="lt">
                                    <p:tmPct val="10000"/>
                                  </p:iterate>
                                  <p:childTnLst>
                                    <p:set>
                                      <p:cBhvr override="childStyle">
                                        <p:cTn id="20" dur="500" autoRev="1" fill="hold"/>
                                        <p:tgtEl>
                                          <p:spTgt spid="6">
                                            <p:txEl>
                                              <p:pRg st="2" end="2"/>
                                            </p:txEl>
                                          </p:spTgt>
                                        </p:tgtEl>
                                        <p:attrNameLst>
                                          <p:attrName>style.color</p:attrName>
                                        </p:attrNameLst>
                                      </p:cBhvr>
                                      <p:to>
                                        <p:clrVal>
                                          <a:srgbClr val="2407F9"/>
                                        </p:clrVal>
                                      </p:to>
                                    </p:set>
                                    <p:set>
                                      <p:cBhvr>
                                        <p:cTn id="21" dur="500" autoRev="1" fill="hold"/>
                                        <p:tgtEl>
                                          <p:spTgt spid="6">
                                            <p:txEl>
                                              <p:pRg st="2" end="2"/>
                                            </p:txEl>
                                          </p:spTgt>
                                        </p:tgtEl>
                                        <p:attrNameLst>
                                          <p:attrName>fillcolor</p:attrName>
                                        </p:attrNameLst>
                                      </p:cBhvr>
                                      <p:to>
                                        <p:clrVal>
                                          <a:srgbClr val="2407F9"/>
                                        </p:clrVal>
                                      </p:to>
                                    </p:set>
                                    <p:set>
                                      <p:cBhvr>
                                        <p:cTn id="22" dur="500" autoRev="1" fill="hold"/>
                                        <p:tgtEl>
                                          <p:spTgt spid="6">
                                            <p:txEl>
                                              <p:pRg st="2" end="2"/>
                                            </p:txEl>
                                          </p:spTgt>
                                        </p:tgtEl>
                                        <p:attrNameLst>
                                          <p:attrName>fill.type</p:attrName>
                                        </p:attrNameLst>
                                      </p:cBhvr>
                                      <p:to>
                                        <p:strVal val="solid"/>
                                      </p:to>
                                    </p:set>
                                  </p:childTnLst>
                                </p:cTn>
                              </p:par>
                            </p:childTnLst>
                          </p:cTn>
                        </p:par>
                        <p:par>
                          <p:cTn id="23" fill="hold">
                            <p:stCondLst>
                              <p:cond delay="11700"/>
                            </p:stCondLst>
                            <p:childTnLst>
                              <p:par>
                                <p:cTn id="24" presetID="1" presetClass="entr" presetSubtype="0" fill="hold" nodeType="afterEffect">
                                  <p:stCondLst>
                                    <p:cond delay="1500"/>
                                  </p:stCondLst>
                                  <p:iterate type="lt">
                                    <p:tmAbs val="0"/>
                                  </p:iterate>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par>
                          <p:cTn id="26" fill="hold">
                            <p:stCondLst>
                              <p:cond delay="13200"/>
                            </p:stCondLst>
                            <p:childTnLst>
                              <p:par>
                                <p:cTn id="27" presetID="20" presetClass="emph" presetSubtype="0" fill="hold" nodeType="afterEffect">
                                  <p:stCondLst>
                                    <p:cond delay="0"/>
                                  </p:stCondLst>
                                  <p:iterate type="lt">
                                    <p:tmPct val="10000"/>
                                  </p:iterate>
                                  <p:childTnLst>
                                    <p:set>
                                      <p:cBhvr override="childStyle">
                                        <p:cTn id="28" dur="500" autoRev="1" fill="hold"/>
                                        <p:tgtEl>
                                          <p:spTgt spid="6">
                                            <p:txEl>
                                              <p:pRg st="3" end="3"/>
                                            </p:txEl>
                                          </p:spTgt>
                                        </p:tgtEl>
                                        <p:attrNameLst>
                                          <p:attrName>style.color</p:attrName>
                                        </p:attrNameLst>
                                      </p:cBhvr>
                                      <p:to>
                                        <p:clrVal>
                                          <a:srgbClr val="F20ED7"/>
                                        </p:clrVal>
                                      </p:to>
                                    </p:set>
                                    <p:set>
                                      <p:cBhvr>
                                        <p:cTn id="29" dur="500" autoRev="1" fill="hold"/>
                                        <p:tgtEl>
                                          <p:spTgt spid="6">
                                            <p:txEl>
                                              <p:pRg st="3" end="3"/>
                                            </p:txEl>
                                          </p:spTgt>
                                        </p:tgtEl>
                                        <p:attrNameLst>
                                          <p:attrName>fillcolor</p:attrName>
                                        </p:attrNameLst>
                                      </p:cBhvr>
                                      <p:to>
                                        <p:clrVal>
                                          <a:srgbClr val="F20ED7"/>
                                        </p:clrVal>
                                      </p:to>
                                    </p:set>
                                    <p:set>
                                      <p:cBhvr>
                                        <p:cTn id="30" dur="500" autoRev="1" fill="hold"/>
                                        <p:tgtEl>
                                          <p:spTgt spid="6">
                                            <p:txEl>
                                              <p:pRg st="3" end="3"/>
                                            </p:txEl>
                                          </p:spTgt>
                                        </p:tgtEl>
                                        <p:attrNameLst>
                                          <p:attrName>fill.type</p:attrName>
                                        </p:attrNameLst>
                                      </p:cBhvr>
                                      <p:to>
                                        <p:strVal val="solid"/>
                                      </p:to>
                                    </p:set>
                                  </p:childTnLst>
                                </p:cTn>
                              </p:par>
                            </p:childTnLst>
                          </p:cTn>
                        </p:par>
                        <p:par>
                          <p:cTn id="31" fill="hold">
                            <p:stCondLst>
                              <p:cond delay="19800"/>
                            </p:stCondLst>
                            <p:childTnLst>
                              <p:par>
                                <p:cTn id="32" presetID="1" presetClass="entr" presetSubtype="0" fill="hold" grpId="0" nodeType="afterEffect">
                                  <p:stCondLst>
                                    <p:cond delay="100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20800"/>
                            </p:stCondLst>
                            <p:childTnLst>
                              <p:par>
                                <p:cTn id="35" presetID="7" presetClass="path" presetSubtype="0" repeatCount="indefinite" accel="50000" decel="50000" fill="hold" grpId="0" nodeType="afterEffect">
                                  <p:stCondLst>
                                    <p:cond delay="0"/>
                                  </p:stCondLst>
                                  <p:childTnLst>
                                    <p:animMotion origin="layout" path="M 3.33333E-6 3.17835E-6 L 0.6875 3.17835E-6 L 0.6875 0.26648 L 3.33333E-6 0.26648 L 3.33333E-6 3.17835E-6 Z " pathEditMode="relative" rAng="0" ptsTypes="FFFFF">
                                      <p:cBhvr>
                                        <p:cTn id="36" dur="10000" fill="hold"/>
                                        <p:tgtEl>
                                          <p:spTgt spid="8"/>
                                        </p:tgtEl>
                                        <p:attrNameLst>
                                          <p:attrName>ppt_x</p:attrName>
                                          <p:attrName>ppt_y</p:attrName>
                                        </p:attrNameLst>
                                      </p:cBhvr>
                                      <p:rCtr x="344" y="1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1408</TotalTime>
  <Words>2070</Words>
  <Application>Microsoft Office PowerPoint</Application>
  <PresentationFormat>On-screen Show (4:3)</PresentationFormat>
  <Paragraphs>297</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Metro</vt:lpstr>
      <vt:lpstr>MEASI  COLLEGE OF EDUCATION – 10209   No.2, Demellows Road, Choolai, Chennai- 600112      (Affiliated to TAMILNADU TEACHERS EDUCATION UNIVERSITY)</vt:lpstr>
      <vt:lpstr>Presented by Dr. A. Pareet jayadevi assistant professor</vt:lpstr>
      <vt:lpstr>Slide 3</vt:lpstr>
      <vt:lpstr>Slide 4</vt:lpstr>
      <vt:lpstr>BASICS OF ASSESSMENT– Unit 1</vt:lpstr>
      <vt:lpstr>Slide 6</vt:lpstr>
      <vt:lpstr>Slide 7</vt:lpstr>
      <vt:lpstr>Slide 8</vt:lpstr>
      <vt:lpstr>Slide 9</vt:lpstr>
      <vt:lpstr>Measurement - Definition</vt:lpstr>
      <vt:lpstr>Measurement</vt:lpstr>
      <vt:lpstr>Slide 12</vt:lpstr>
      <vt:lpstr>Slide 13</vt:lpstr>
      <vt:lpstr>Slide 14</vt:lpstr>
      <vt:lpstr>Slide 15</vt:lpstr>
      <vt:lpstr>Evaluation </vt:lpstr>
      <vt:lpstr>The Purposes of Evaluation </vt:lpstr>
      <vt:lpstr>The Purposes of Evaluation </vt:lpstr>
      <vt:lpstr>Steps Involved in Making an Evaluation </vt:lpstr>
      <vt:lpstr>Slide 20</vt:lpstr>
      <vt:lpstr>Slide 21</vt:lpstr>
      <vt:lpstr>Slide 22</vt:lpstr>
      <vt:lpstr>Slide 23</vt:lpstr>
      <vt:lpstr>Slide 24</vt:lpstr>
      <vt:lpstr>Assessment for Learning</vt:lpstr>
      <vt:lpstr>Functions of Assessment  Gibbs (2003) states that assessment has 6 main functions: </vt:lpstr>
      <vt:lpstr>Functions of Assessment </vt:lpstr>
      <vt:lpstr>Nature of Assessment</vt:lpstr>
      <vt:lpstr>Outcomes of Assessment in teacher’s mind</vt:lpstr>
      <vt:lpstr>Role of Assessment in Learning</vt:lpstr>
      <vt:lpstr>Assessment</vt:lpstr>
      <vt:lpstr>Assessment for learning</vt:lpstr>
      <vt:lpstr>Assessment for learning</vt:lpstr>
      <vt:lpstr>Slide 34</vt:lpstr>
      <vt:lpstr>Assessment for learning </vt:lpstr>
      <vt:lpstr>Assessment for learning </vt:lpstr>
      <vt:lpstr>Assessment for learning</vt:lpstr>
      <vt:lpstr>Assessment for learning</vt:lpstr>
      <vt:lpstr>Assessment for learning</vt:lpstr>
      <vt:lpstr>Assessment for learning</vt:lpstr>
      <vt:lpstr>Principles of Assessment for Learning </vt:lpstr>
      <vt:lpstr>For teachers </vt:lpstr>
      <vt:lpstr>For students </vt:lpstr>
      <vt:lpstr>Assessment as learning  </vt:lpstr>
      <vt:lpstr>Slide 45</vt:lpstr>
      <vt:lpstr> </vt:lpstr>
      <vt:lpstr>References</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MEASI  COLLEGE OF EDUCATION – 10209   No.2, Demellows Road, Choolai, Chennai- 600112      (Affiliated to TAMILNADU TEACHERS EDUCATION UNIVERSITY)</dc:title>
  <dc:creator/>
  <cp:lastModifiedBy>ANNAMALAI</cp:lastModifiedBy>
  <cp:revision>132</cp:revision>
  <dcterms:created xsi:type="dcterms:W3CDTF">2006-08-16T00:00:00Z</dcterms:created>
  <dcterms:modified xsi:type="dcterms:W3CDTF">2020-07-30T21:03:33Z</dcterms:modified>
</cp:coreProperties>
</file>